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Cardo"/>
      <p:regular r:id="rId23"/>
      <p:bold r:id="rId24"/>
      <p:italic r:id="rId25"/>
    </p:embeddedFont>
    <p:embeddedFont>
      <p:font typeface="Bebas Neue"/>
      <p:regular r:id="rId26"/>
    </p:embeddedFont>
    <p:embeddedFont>
      <p:font typeface="Work Sans Medium"/>
      <p:regular r:id="rId27"/>
      <p:bold r:id="rId28"/>
      <p:italic r:id="rId29"/>
      <p:boldItalic r:id="rId30"/>
    </p:embeddedFont>
    <p:embeddedFont>
      <p:font typeface="Josefin Sans"/>
      <p:regular r:id="rId31"/>
      <p:bold r:id="rId32"/>
      <p:italic r:id="rId33"/>
      <p:boldItalic r:id="rId34"/>
    </p:embeddedFont>
    <p:embeddedFont>
      <p:font typeface="Quicksand"/>
      <p:regular r:id="rId35"/>
      <p:bold r:id="rId36"/>
    </p:embeddedFont>
    <p:embeddedFont>
      <p:font typeface="Work Sans"/>
      <p:regular r:id="rId37"/>
      <p:bold r:id="rId38"/>
      <p:italic r:id="rId39"/>
      <p:boldItalic r:id="rId40"/>
    </p:embeddedFont>
    <p:embeddedFont>
      <p:font typeface="Work Sans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WorkSans-boldItalic.fntdata"/><Relationship Id="rId20" Type="http://schemas.openxmlformats.org/officeDocument/2006/relationships/slide" Target="slides/slide16.xml"/><Relationship Id="rId42" Type="http://schemas.openxmlformats.org/officeDocument/2006/relationships/font" Target="fonts/WorkSansLight-bold.fntdata"/><Relationship Id="rId41" Type="http://schemas.openxmlformats.org/officeDocument/2006/relationships/font" Target="fonts/WorkSansLight-regular.fntdata"/><Relationship Id="rId22" Type="http://schemas.openxmlformats.org/officeDocument/2006/relationships/slide" Target="slides/slide18.xml"/><Relationship Id="rId44" Type="http://schemas.openxmlformats.org/officeDocument/2006/relationships/font" Target="fonts/WorkSansLight-boldItalic.fntdata"/><Relationship Id="rId21" Type="http://schemas.openxmlformats.org/officeDocument/2006/relationships/slide" Target="slides/slide17.xml"/><Relationship Id="rId43" Type="http://schemas.openxmlformats.org/officeDocument/2006/relationships/font" Target="fonts/WorkSansLight-italic.fntdata"/><Relationship Id="rId24" Type="http://schemas.openxmlformats.org/officeDocument/2006/relationships/font" Target="fonts/Cardo-bold.fntdata"/><Relationship Id="rId23" Type="http://schemas.openxmlformats.org/officeDocument/2006/relationships/font" Target="fonts/Card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ebasNeue-regular.fntdata"/><Relationship Id="rId25" Type="http://schemas.openxmlformats.org/officeDocument/2006/relationships/font" Target="fonts/Cardo-italic.fntdata"/><Relationship Id="rId28" Type="http://schemas.openxmlformats.org/officeDocument/2006/relationships/font" Target="fonts/WorkSansMedium-bold.fntdata"/><Relationship Id="rId27" Type="http://schemas.openxmlformats.org/officeDocument/2006/relationships/font" Target="fonts/WorkSans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WorkSansMedium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JosefinSans-regular.fntdata"/><Relationship Id="rId30" Type="http://schemas.openxmlformats.org/officeDocument/2006/relationships/font" Target="fonts/WorkSansMedium-boldItalic.fntdata"/><Relationship Id="rId11" Type="http://schemas.openxmlformats.org/officeDocument/2006/relationships/slide" Target="slides/slide7.xml"/><Relationship Id="rId33" Type="http://schemas.openxmlformats.org/officeDocument/2006/relationships/font" Target="fonts/JosefinSans-italic.fntdata"/><Relationship Id="rId10" Type="http://schemas.openxmlformats.org/officeDocument/2006/relationships/slide" Target="slides/slide6.xml"/><Relationship Id="rId32" Type="http://schemas.openxmlformats.org/officeDocument/2006/relationships/font" Target="fonts/JosefinSans-bold.fntdata"/><Relationship Id="rId13" Type="http://schemas.openxmlformats.org/officeDocument/2006/relationships/slide" Target="slides/slide9.xml"/><Relationship Id="rId35" Type="http://schemas.openxmlformats.org/officeDocument/2006/relationships/font" Target="fonts/Quicksand-regular.fntdata"/><Relationship Id="rId12" Type="http://schemas.openxmlformats.org/officeDocument/2006/relationships/slide" Target="slides/slide8.xml"/><Relationship Id="rId34" Type="http://schemas.openxmlformats.org/officeDocument/2006/relationships/font" Target="fonts/JosefinSans-boldItalic.fntdata"/><Relationship Id="rId15" Type="http://schemas.openxmlformats.org/officeDocument/2006/relationships/slide" Target="slides/slide11.xml"/><Relationship Id="rId37" Type="http://schemas.openxmlformats.org/officeDocument/2006/relationships/font" Target="fonts/WorkSans-regular.fntdata"/><Relationship Id="rId14" Type="http://schemas.openxmlformats.org/officeDocument/2006/relationships/slide" Target="slides/slide10.xml"/><Relationship Id="rId36" Type="http://schemas.openxmlformats.org/officeDocument/2006/relationships/font" Target="fonts/Quicksand-bold.fntdata"/><Relationship Id="rId17" Type="http://schemas.openxmlformats.org/officeDocument/2006/relationships/slide" Target="slides/slide13.xml"/><Relationship Id="rId39" Type="http://schemas.openxmlformats.org/officeDocument/2006/relationships/font" Target="fonts/WorkSans-italic.fntdata"/><Relationship Id="rId16" Type="http://schemas.openxmlformats.org/officeDocument/2006/relationships/slide" Target="slides/slide12.xml"/><Relationship Id="rId38" Type="http://schemas.openxmlformats.org/officeDocument/2006/relationships/font" Target="fonts/WorkSans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e6ee0720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e6ee0720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20fded909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20fded909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20fded909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20fded909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20fded909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20fded909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20fded909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20fded909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0fded909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0fded909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1da3fde29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1da3fde29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Revoir l’architecture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Lien entre tables paiement et commandes :</a:t>
            </a:r>
            <a:r>
              <a:rPr lang="en"/>
              <a:t> On sait ce que le client a payé mais on ne sait pas pour quelle commande.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Commentaires et SAV :</a:t>
            </a:r>
            <a:r>
              <a:rPr lang="en"/>
              <a:t> Dans la table des commandes, rubrique commentaire =&gt; aucun suivi (ex : renégocier les prix, commande annulée).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Suivi de livraison :</a:t>
            </a:r>
            <a:r>
              <a:rPr lang="en"/>
              <a:t> On a l’info que la commande a bien été expédiée mais on a pas l’info des réceptions =&gt; Gestion d’un prestataire?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Stock des invendus : </a:t>
            </a:r>
            <a:r>
              <a:rPr lang="en"/>
              <a:t>Table de données des stocks incomplète =&gt; pas de données d’entrée et de sortie des stocks.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Entrepots par pays? : </a:t>
            </a:r>
            <a:r>
              <a:rPr lang="en"/>
              <a:t>On ne sait pas s’il s’agit uniquement d’entrepôts, si entrepôt unique? Lesquels sont des bureaux? =&gt; Role de chaque office?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Fournisseurs : </a:t>
            </a:r>
            <a:r>
              <a:rPr lang="en"/>
              <a:t>Où sont produits les modèles ?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1e6ee0720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1e6ee0720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Financier : </a:t>
            </a:r>
            <a:r>
              <a:rPr lang="en"/>
              <a:t>Suivi des commandes non payées impossible =&gt; On peut savoir combien un client a payé mais nous n’avons pas le lien avec la ou les commandes.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Ventes : </a:t>
            </a:r>
            <a:r>
              <a:rPr lang="en"/>
              <a:t>Nous avons des clients non rattacher à un vendeur / il manque également le zipcode pour certains clients / Se poser la question d’ouvrir d’autres bureaux/entrepôts en europe car bcp de clients en espagne et pays du Nord de l’europe.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b6c1c3b07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b6c1c3b07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Gestion des stocks :</a:t>
            </a:r>
            <a:r>
              <a:rPr lang="en"/>
              <a:t> Donnée d’entrées et de sorties → on ne sait pas ce qui entre et ce qui sort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Entrepôts :</a:t>
            </a:r>
            <a:r>
              <a:rPr lang="en"/>
              <a:t> Entrepôts ou Bureaux ? Savoir si on a qu’un seul entrepôt → pourquoi ne pas ouvrir un entrepôt dans chaque pays si on parle de bureau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Suivi </a:t>
            </a:r>
            <a:r>
              <a:rPr b="1" lang="en"/>
              <a:t>statuts</a:t>
            </a:r>
            <a:r>
              <a:rPr b="1" lang="en"/>
              <a:t> et commentaires :</a:t>
            </a:r>
            <a:r>
              <a:rPr lang="en"/>
              <a:t> commande en attente depuis plusieurs mois et on ne sait pas ce qu’il en 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Stock trop important :</a:t>
            </a:r>
            <a:r>
              <a:rPr lang="en"/>
              <a:t> certains stocks ne se vendent même pas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RESSOURCES HUMAINES : On va se concentrer sur les collaborateurs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RGPD : Plus d’info sur les données des employés (arrêts / congés etc..)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20fded909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20fded909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b6c1c3b07f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b6c1c3b07f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Nom entreprise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Nom de l’équipe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de l’équipe : Membres etc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f667804fb_0_1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f667804fb_0_1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edec194f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1edec194f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Enonciation des infos clés de l’entreprise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Entreprise qui fait des modèles réduits de voitures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Implanté dans continents principaux avec 1 pays  = 1 bureau sauf aux USA (3 bureaux)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a619649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a619649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Analyser la banque de données client à l’aide de MYSQL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Fournir un dashboard regroupant les 4 indicateurs clés : Ventes, Finances, Logistique et Ressources Humaines.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Être force de proposition en proposant par exemple d’autres indicateurs plus pertinents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a6196492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1a6196492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Lire chaque étape et ajouter une petite explication si besoin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Rencontre client : Evoquer ses besoins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de notre base de donnée sous MySQL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Effectué nos requêtes toujours à travers MySQL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Modélisation</a:t>
            </a:r>
            <a:r>
              <a:rPr lang="en"/>
              <a:t> de notre BDD avec PowerBI (notre outil de reporting) : Graphique, Tableau, Courbe, 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au client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de728df6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1de728df6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20fded90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20fded90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20fded909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20fded909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25.png"/><Relationship Id="rId5" Type="http://schemas.openxmlformats.org/officeDocument/2006/relationships/image" Target="../media/image1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2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0" y="-11"/>
            <a:ext cx="9144003" cy="5143511"/>
            <a:chOff x="0" y="-11"/>
            <a:chExt cx="9144003" cy="5143511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0" y="-11"/>
              <a:ext cx="9144003" cy="2397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 amt="48000"/>
            </a:blip>
            <a:stretch>
              <a:fillRect/>
            </a:stretch>
          </p:blipFill>
          <p:spPr>
            <a:xfrm>
              <a:off x="8" y="0"/>
              <a:ext cx="7717135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1669825" y="1238850"/>
            <a:ext cx="5804400" cy="18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2500" y="3504354"/>
            <a:ext cx="4359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1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 rot="4861616">
            <a:off x="2643919" y="-1295605"/>
            <a:ext cx="3574490" cy="757035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1284000" y="1468850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1284000" y="3553300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3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13"/>
          <p:cNvGrpSpPr/>
          <p:nvPr/>
        </p:nvGrpSpPr>
        <p:grpSpPr>
          <a:xfrm>
            <a:off x="-891002" y="-1228775"/>
            <a:ext cx="10578908" cy="2929874"/>
            <a:chOff x="-891002" y="-1228775"/>
            <a:chExt cx="10578908" cy="2929874"/>
          </a:xfrm>
        </p:grpSpPr>
        <p:pic>
          <p:nvPicPr>
            <p:cNvPr id="72" name="Google Shape;72;p13"/>
            <p:cNvPicPr preferRelativeResize="0"/>
            <p:nvPr/>
          </p:nvPicPr>
          <p:blipFill>
            <a:blip r:embed="rId3">
              <a:alphaModFix amt="37000"/>
            </a:blip>
            <a:stretch>
              <a:fillRect/>
            </a:stretch>
          </p:blipFill>
          <p:spPr>
            <a:xfrm>
              <a:off x="-891002" y="-122877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3"/>
            <p:cNvPicPr preferRelativeResize="0"/>
            <p:nvPr/>
          </p:nvPicPr>
          <p:blipFill>
            <a:blip r:embed="rId4">
              <a:alphaModFix amt="31000"/>
            </a:blip>
            <a:stretch>
              <a:fillRect/>
            </a:stretch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13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2" type="title"/>
          </p:nvPr>
        </p:nvSpPr>
        <p:spPr>
          <a:xfrm>
            <a:off x="720000" y="167241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3"/>
          <p:cNvSpPr txBox="1"/>
          <p:nvPr>
            <p:ph hasCustomPrompt="1" idx="3" type="title"/>
          </p:nvPr>
        </p:nvSpPr>
        <p:spPr>
          <a:xfrm>
            <a:off x="1250550" y="1086015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idx="1" type="subTitle"/>
          </p:nvPr>
        </p:nvSpPr>
        <p:spPr>
          <a:xfrm>
            <a:off x="720000" y="2355645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4" type="title"/>
          </p:nvPr>
        </p:nvSpPr>
        <p:spPr>
          <a:xfrm>
            <a:off x="3403800" y="167241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3"/>
          <p:cNvSpPr txBox="1"/>
          <p:nvPr>
            <p:ph hasCustomPrompt="1" idx="5" type="title"/>
          </p:nvPr>
        </p:nvSpPr>
        <p:spPr>
          <a:xfrm>
            <a:off x="3934350" y="1086015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idx="6" type="subTitle"/>
          </p:nvPr>
        </p:nvSpPr>
        <p:spPr>
          <a:xfrm>
            <a:off x="3403800" y="2355645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7" type="title"/>
          </p:nvPr>
        </p:nvSpPr>
        <p:spPr>
          <a:xfrm>
            <a:off x="6087600" y="167241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13"/>
          <p:cNvSpPr txBox="1"/>
          <p:nvPr>
            <p:ph hasCustomPrompt="1" idx="8" type="title"/>
          </p:nvPr>
        </p:nvSpPr>
        <p:spPr>
          <a:xfrm>
            <a:off x="6618150" y="1086015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idx="9" type="subTitle"/>
          </p:nvPr>
        </p:nvSpPr>
        <p:spPr>
          <a:xfrm>
            <a:off x="6087600" y="2355645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3" type="title"/>
          </p:nvPr>
        </p:nvSpPr>
        <p:spPr>
          <a:xfrm>
            <a:off x="720000" y="3432026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14" type="title"/>
          </p:nvPr>
        </p:nvSpPr>
        <p:spPr>
          <a:xfrm>
            <a:off x="1250550" y="2850421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idx="15" type="subTitle"/>
          </p:nvPr>
        </p:nvSpPr>
        <p:spPr>
          <a:xfrm>
            <a:off x="720000" y="4115464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6" type="title"/>
          </p:nvPr>
        </p:nvSpPr>
        <p:spPr>
          <a:xfrm>
            <a:off x="3403800" y="3432026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13"/>
          <p:cNvSpPr txBox="1"/>
          <p:nvPr>
            <p:ph hasCustomPrompt="1" idx="17" type="title"/>
          </p:nvPr>
        </p:nvSpPr>
        <p:spPr>
          <a:xfrm>
            <a:off x="3934350" y="2850421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idx="18" type="subTitle"/>
          </p:nvPr>
        </p:nvSpPr>
        <p:spPr>
          <a:xfrm>
            <a:off x="3403800" y="4115464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9" type="title"/>
          </p:nvPr>
        </p:nvSpPr>
        <p:spPr>
          <a:xfrm>
            <a:off x="6087600" y="3432026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3"/>
          <p:cNvSpPr txBox="1"/>
          <p:nvPr>
            <p:ph hasCustomPrompt="1" idx="20" type="title"/>
          </p:nvPr>
        </p:nvSpPr>
        <p:spPr>
          <a:xfrm>
            <a:off x="6618150" y="2850421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idx="21" type="subTitle"/>
          </p:nvPr>
        </p:nvSpPr>
        <p:spPr>
          <a:xfrm>
            <a:off x="6087600" y="4115464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grpSp>
        <p:nvGrpSpPr>
          <p:cNvPr id="96" name="Google Shape;96;p14"/>
          <p:cNvGrpSpPr/>
          <p:nvPr/>
        </p:nvGrpSpPr>
        <p:grpSpPr>
          <a:xfrm>
            <a:off x="0" y="-805349"/>
            <a:ext cx="9763800" cy="7934649"/>
            <a:chOff x="0" y="-805349"/>
            <a:chExt cx="9763800" cy="7934649"/>
          </a:xfrm>
        </p:grpSpPr>
        <p:pic>
          <p:nvPicPr>
            <p:cNvPr id="97" name="Google Shape;97;p14"/>
            <p:cNvPicPr preferRelativeResize="0"/>
            <p:nvPr/>
          </p:nvPicPr>
          <p:blipFill>
            <a:blip r:embed="rId3">
              <a:alphaModFix amt="21000"/>
            </a:blip>
            <a:stretch>
              <a:fillRect/>
            </a:stretch>
          </p:blipFill>
          <p:spPr>
            <a:xfrm rot="-5400000">
              <a:off x="-2349749" y="2349750"/>
              <a:ext cx="7129298" cy="2429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4"/>
            <p:cNvPicPr preferRelativeResize="0"/>
            <p:nvPr/>
          </p:nvPicPr>
          <p:blipFill>
            <a:blip r:embed="rId4">
              <a:alphaModFix amt="40000"/>
            </a:blip>
            <a:stretch>
              <a:fillRect/>
            </a:stretch>
          </p:blipFill>
          <p:spPr>
            <a:xfrm>
              <a:off x="7439551" y="-805349"/>
              <a:ext cx="2324250" cy="22947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1029327" y="3181250"/>
            <a:ext cx="2881223" cy="292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116214">
            <a:off x="7511526" y="565727"/>
            <a:ext cx="2981601" cy="401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16"/>
          <p:cNvGrpSpPr/>
          <p:nvPr/>
        </p:nvGrpSpPr>
        <p:grpSpPr>
          <a:xfrm>
            <a:off x="-576577" y="-1474725"/>
            <a:ext cx="10363825" cy="2929874"/>
            <a:chOff x="-576577" y="-1227375"/>
            <a:chExt cx="10363825" cy="2929874"/>
          </a:xfrm>
        </p:grpSpPr>
        <p:pic>
          <p:nvPicPr>
            <p:cNvPr id="107" name="Google Shape;107;p16"/>
            <p:cNvPicPr preferRelativeResize="0"/>
            <p:nvPr/>
          </p:nvPicPr>
          <p:blipFill>
            <a:blip r:embed="rId3">
              <a:alphaModFix amt="52000"/>
            </a:blip>
            <a:stretch>
              <a:fillRect/>
            </a:stretch>
          </p:blipFill>
          <p:spPr>
            <a:xfrm flipH="1">
              <a:off x="7474223" y="-1184322"/>
              <a:ext cx="2313025" cy="2519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6"/>
            <p:cNvPicPr preferRelativeResize="0"/>
            <p:nvPr/>
          </p:nvPicPr>
          <p:blipFill>
            <a:blip r:embed="rId4">
              <a:alphaModFix amt="57000"/>
            </a:blip>
            <a:stretch>
              <a:fillRect/>
            </a:stretch>
          </p:blipFill>
          <p:spPr>
            <a:xfrm>
              <a:off x="-576577" y="-122737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" name="Google Shape;109;p16"/>
          <p:cNvSpPr txBox="1"/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7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grpSp>
        <p:nvGrpSpPr>
          <p:cNvPr id="113" name="Google Shape;113;p17"/>
          <p:cNvGrpSpPr/>
          <p:nvPr/>
        </p:nvGrpSpPr>
        <p:grpSpPr>
          <a:xfrm>
            <a:off x="-1846500" y="-1386399"/>
            <a:ext cx="11304528" cy="8107960"/>
            <a:chOff x="-1846500" y="-1386399"/>
            <a:chExt cx="11304528" cy="8107960"/>
          </a:xfrm>
        </p:grpSpPr>
        <p:pic>
          <p:nvPicPr>
            <p:cNvPr id="114" name="Google Shape;114;p17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6686275" y="-1386399"/>
              <a:ext cx="2771753" cy="273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7"/>
            <p:cNvPicPr preferRelativeResize="0"/>
            <p:nvPr/>
          </p:nvPicPr>
          <p:blipFill>
            <a:blip r:embed="rId4">
              <a:alphaModFix amt="47000"/>
            </a:blip>
            <a:stretch>
              <a:fillRect/>
            </a:stretch>
          </p:blipFill>
          <p:spPr>
            <a:xfrm rot="5203858">
              <a:off x="-1631029" y="3518279"/>
              <a:ext cx="2980001" cy="32462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3_1_1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grpSp>
        <p:nvGrpSpPr>
          <p:cNvPr id="119" name="Google Shape;119;p18"/>
          <p:cNvGrpSpPr/>
          <p:nvPr/>
        </p:nvGrpSpPr>
        <p:grpSpPr>
          <a:xfrm>
            <a:off x="-2260370" y="-3743099"/>
            <a:ext cx="14611870" cy="7885148"/>
            <a:chOff x="-2459845" y="-4046299"/>
            <a:chExt cx="14611870" cy="7885148"/>
          </a:xfrm>
        </p:grpSpPr>
        <p:pic>
          <p:nvPicPr>
            <p:cNvPr id="120" name="Google Shape;120;p18"/>
            <p:cNvPicPr preferRelativeResize="0"/>
            <p:nvPr/>
          </p:nvPicPr>
          <p:blipFill>
            <a:blip r:embed="rId3">
              <a:alphaModFix amt="32000"/>
            </a:blip>
            <a:stretch>
              <a:fillRect/>
            </a:stretch>
          </p:blipFill>
          <p:spPr>
            <a:xfrm rot="-10558877">
              <a:off x="-2298947" y="-1597926"/>
              <a:ext cx="3030302" cy="469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8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428901" y="-4046299"/>
              <a:ext cx="3723124" cy="78851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3_1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>
            <p:ph type="title"/>
          </p:nvPr>
        </p:nvSpPr>
        <p:spPr>
          <a:xfrm>
            <a:off x="2478750" y="1619275"/>
            <a:ext cx="2768400" cy="11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8" name="Google Shape;128;p20"/>
          <p:cNvSpPr txBox="1"/>
          <p:nvPr>
            <p:ph hasCustomPrompt="1" idx="2" type="title"/>
          </p:nvPr>
        </p:nvSpPr>
        <p:spPr>
          <a:xfrm>
            <a:off x="715088" y="1436713"/>
            <a:ext cx="2112300" cy="14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3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9" name="Google Shape;129;p20"/>
          <p:cNvSpPr txBox="1"/>
          <p:nvPr>
            <p:ph idx="1" type="subTitle"/>
          </p:nvPr>
        </p:nvSpPr>
        <p:spPr>
          <a:xfrm>
            <a:off x="2478750" y="2993386"/>
            <a:ext cx="27684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-5"/>
            <a:ext cx="9144003" cy="311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 flipH="1" rot="5400000">
            <a:off x="6321149" y="2509026"/>
            <a:ext cx="2028050" cy="4295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-431300"/>
            <a:ext cx="9144003" cy="60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3187850" y="2102909"/>
            <a:ext cx="2768400" cy="11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3187800" y="929450"/>
            <a:ext cx="2768400" cy="10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3187850" y="3475316"/>
            <a:ext cx="27684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-7"/>
            <a:ext cx="9144003" cy="6094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 amt="44000"/>
          </a:blip>
          <a:stretch>
            <a:fillRect/>
          </a:stretch>
        </p:blipFill>
        <p:spPr>
          <a:xfrm>
            <a:off x="-844998" y="-1237050"/>
            <a:ext cx="4705600" cy="47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>
            <p:ph type="title"/>
          </p:nvPr>
        </p:nvSpPr>
        <p:spPr>
          <a:xfrm>
            <a:off x="3739220" y="1850495"/>
            <a:ext cx="2971800" cy="11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7" name="Google Shape;137;p21"/>
          <p:cNvSpPr txBox="1"/>
          <p:nvPr>
            <p:ph hasCustomPrompt="1" idx="2" type="title"/>
          </p:nvPr>
        </p:nvSpPr>
        <p:spPr>
          <a:xfrm>
            <a:off x="6598302" y="1869550"/>
            <a:ext cx="1830600" cy="10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103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8" name="Google Shape;138;p21"/>
          <p:cNvSpPr txBox="1"/>
          <p:nvPr>
            <p:ph idx="1" type="subTitle"/>
          </p:nvPr>
        </p:nvSpPr>
        <p:spPr>
          <a:xfrm>
            <a:off x="3744220" y="3192962"/>
            <a:ext cx="2971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_1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-947289"/>
            <a:ext cx="9144003" cy="60989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22"/>
          <p:cNvGrpSpPr/>
          <p:nvPr/>
        </p:nvGrpSpPr>
        <p:grpSpPr>
          <a:xfrm>
            <a:off x="7353187" y="285158"/>
            <a:ext cx="1435761" cy="1460042"/>
            <a:chOff x="557362" y="374583"/>
            <a:chExt cx="1435761" cy="1460042"/>
          </a:xfrm>
        </p:grpSpPr>
        <p:pic>
          <p:nvPicPr>
            <p:cNvPr id="143" name="Google Shape;143;p22"/>
            <p:cNvPicPr preferRelativeResize="0"/>
            <p:nvPr/>
          </p:nvPicPr>
          <p:blipFill>
            <a:blip r:embed="rId4">
              <a:alphaModFix amt="49000"/>
            </a:blip>
            <a:stretch>
              <a:fillRect/>
            </a:stretch>
          </p:blipFill>
          <p:spPr>
            <a:xfrm>
              <a:off x="715100" y="535000"/>
              <a:ext cx="1278024" cy="1299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22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 flipH="1">
              <a:off x="557362" y="374583"/>
              <a:ext cx="315473" cy="320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" name="Google Shape;145;p22"/>
          <p:cNvSpPr txBox="1"/>
          <p:nvPr>
            <p:ph type="title"/>
          </p:nvPr>
        </p:nvSpPr>
        <p:spPr>
          <a:xfrm>
            <a:off x="2655850" y="2390825"/>
            <a:ext cx="3832200" cy="11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6" name="Google Shape;146;p22"/>
          <p:cNvSpPr txBox="1"/>
          <p:nvPr>
            <p:ph hasCustomPrompt="1" idx="2" type="title"/>
          </p:nvPr>
        </p:nvSpPr>
        <p:spPr>
          <a:xfrm>
            <a:off x="2996550" y="1059600"/>
            <a:ext cx="3150900" cy="10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7" name="Google Shape;147;p22"/>
          <p:cNvSpPr txBox="1"/>
          <p:nvPr>
            <p:ph idx="1" type="subTitle"/>
          </p:nvPr>
        </p:nvSpPr>
        <p:spPr>
          <a:xfrm>
            <a:off x="3187800" y="3522900"/>
            <a:ext cx="27684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2_1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3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10800000">
            <a:off x="0" y="-431300"/>
            <a:ext cx="9144003" cy="60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>
            <p:ph type="title"/>
          </p:nvPr>
        </p:nvSpPr>
        <p:spPr>
          <a:xfrm>
            <a:off x="3992510" y="1565802"/>
            <a:ext cx="3832200" cy="11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2" name="Google Shape;152;p23"/>
          <p:cNvSpPr txBox="1"/>
          <p:nvPr>
            <p:ph hasCustomPrompt="1" idx="2" type="title"/>
          </p:nvPr>
        </p:nvSpPr>
        <p:spPr>
          <a:xfrm>
            <a:off x="2265764" y="1514510"/>
            <a:ext cx="3150900" cy="10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3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3" name="Google Shape;153;p23"/>
          <p:cNvSpPr txBox="1"/>
          <p:nvPr>
            <p:ph idx="1" type="subTitle"/>
          </p:nvPr>
        </p:nvSpPr>
        <p:spPr>
          <a:xfrm>
            <a:off x="3992510" y="2929678"/>
            <a:ext cx="27684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2_1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4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24"/>
          <p:cNvGrpSpPr/>
          <p:nvPr/>
        </p:nvGrpSpPr>
        <p:grpSpPr>
          <a:xfrm>
            <a:off x="-663524" y="-279925"/>
            <a:ext cx="5639853" cy="7085221"/>
            <a:chOff x="-663524" y="-279925"/>
            <a:chExt cx="5639853" cy="7085221"/>
          </a:xfrm>
        </p:grpSpPr>
        <p:pic>
          <p:nvPicPr>
            <p:cNvPr id="157" name="Google Shape;157;p24"/>
            <p:cNvPicPr preferRelativeResize="0"/>
            <p:nvPr/>
          </p:nvPicPr>
          <p:blipFill>
            <a:blip r:embed="rId3">
              <a:alphaModFix amt="26000"/>
            </a:blip>
            <a:stretch>
              <a:fillRect/>
            </a:stretch>
          </p:blipFill>
          <p:spPr>
            <a:xfrm flipH="1" rot="8851044">
              <a:off x="905324" y="1640501"/>
              <a:ext cx="3042426" cy="4716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24"/>
            <p:cNvPicPr preferRelativeResize="0"/>
            <p:nvPr/>
          </p:nvPicPr>
          <p:blipFill>
            <a:blip r:embed="rId4">
              <a:alphaModFix amt="37000"/>
            </a:blip>
            <a:stretch>
              <a:fillRect/>
            </a:stretch>
          </p:blipFill>
          <p:spPr>
            <a:xfrm>
              <a:off x="1578325" y="-229924"/>
              <a:ext cx="660099" cy="6712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24"/>
            <p:cNvPicPr preferRelativeResize="0"/>
            <p:nvPr/>
          </p:nvPicPr>
          <p:blipFill>
            <a:blip r:embed="rId4">
              <a:alphaModFix amt="33000"/>
            </a:blip>
            <a:stretch>
              <a:fillRect/>
            </a:stretch>
          </p:blipFill>
          <p:spPr>
            <a:xfrm flipH="1">
              <a:off x="-663524" y="-279925"/>
              <a:ext cx="1947024" cy="19800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4"/>
          <p:cNvSpPr txBox="1"/>
          <p:nvPr>
            <p:ph type="title"/>
          </p:nvPr>
        </p:nvSpPr>
        <p:spPr>
          <a:xfrm>
            <a:off x="1976457" y="1562421"/>
            <a:ext cx="3150900" cy="11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24"/>
          <p:cNvSpPr txBox="1"/>
          <p:nvPr>
            <p:ph hasCustomPrompt="1" idx="2" type="title"/>
          </p:nvPr>
        </p:nvSpPr>
        <p:spPr>
          <a:xfrm>
            <a:off x="3748582" y="1549507"/>
            <a:ext cx="3150900" cy="10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103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2" name="Google Shape;162;p24"/>
          <p:cNvSpPr txBox="1"/>
          <p:nvPr>
            <p:ph idx="1" type="subTitle"/>
          </p:nvPr>
        </p:nvSpPr>
        <p:spPr>
          <a:xfrm>
            <a:off x="2155557" y="2933311"/>
            <a:ext cx="2971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>
            <p:ph type="title"/>
          </p:nvPr>
        </p:nvSpPr>
        <p:spPr>
          <a:xfrm>
            <a:off x="3865000" y="3575328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6" name="Google Shape;166;p25"/>
          <p:cNvSpPr txBox="1"/>
          <p:nvPr>
            <p:ph idx="1" type="subTitle"/>
          </p:nvPr>
        </p:nvSpPr>
        <p:spPr>
          <a:xfrm>
            <a:off x="2462250" y="1347275"/>
            <a:ext cx="5967000" cy="20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1586418">
            <a:off x="-764950" y="60749"/>
            <a:ext cx="3165078" cy="4906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26"/>
          <p:cNvGrpSpPr/>
          <p:nvPr/>
        </p:nvGrpSpPr>
        <p:grpSpPr>
          <a:xfrm>
            <a:off x="-1078051" y="-828301"/>
            <a:ext cx="10800649" cy="6495486"/>
            <a:chOff x="-1078051" y="-828301"/>
            <a:chExt cx="10800649" cy="6495486"/>
          </a:xfrm>
        </p:grpSpPr>
        <p:pic>
          <p:nvPicPr>
            <p:cNvPr id="171" name="Google Shape;171;p26"/>
            <p:cNvPicPr preferRelativeResize="0"/>
            <p:nvPr/>
          </p:nvPicPr>
          <p:blipFill>
            <a:blip r:embed="rId3">
              <a:alphaModFix amt="44000"/>
            </a:blip>
            <a:stretch>
              <a:fillRect/>
            </a:stretch>
          </p:blipFill>
          <p:spPr>
            <a:xfrm rot="4499998">
              <a:off x="517536" y="-1566832"/>
              <a:ext cx="2446178" cy="5180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26"/>
            <p:cNvPicPr preferRelativeResize="0"/>
            <p:nvPr/>
          </p:nvPicPr>
          <p:blipFill>
            <a:blip r:embed="rId4">
              <a:alphaModFix amt="34000"/>
            </a:blip>
            <a:stretch>
              <a:fillRect/>
            </a:stretch>
          </p:blipFill>
          <p:spPr>
            <a:xfrm rot="4932521">
              <a:off x="7662897" y="3595450"/>
              <a:ext cx="1859885" cy="20260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3" name="Google Shape;173;p26"/>
          <p:cNvSpPr txBox="1"/>
          <p:nvPr>
            <p:ph idx="1" type="subTitle"/>
          </p:nvPr>
        </p:nvSpPr>
        <p:spPr>
          <a:xfrm>
            <a:off x="720000" y="3603150"/>
            <a:ext cx="25866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6"/>
          <p:cNvSpPr txBox="1"/>
          <p:nvPr>
            <p:ph type="title"/>
          </p:nvPr>
        </p:nvSpPr>
        <p:spPr>
          <a:xfrm>
            <a:off x="720000" y="2328775"/>
            <a:ext cx="2586600" cy="10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 flipH="1">
            <a:off x="0" y="-5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>
            <p:ph idx="1" type="subTitle"/>
          </p:nvPr>
        </p:nvSpPr>
        <p:spPr>
          <a:xfrm>
            <a:off x="715100" y="2935500"/>
            <a:ext cx="3180600" cy="1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7"/>
          <p:cNvSpPr txBox="1"/>
          <p:nvPr>
            <p:ph type="title"/>
          </p:nvPr>
        </p:nvSpPr>
        <p:spPr>
          <a:xfrm>
            <a:off x="715100" y="1341800"/>
            <a:ext cx="3751800" cy="13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flipH="1">
            <a:off x="0" y="-5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>
            <p:ph idx="1" type="subTitle"/>
          </p:nvPr>
        </p:nvSpPr>
        <p:spPr>
          <a:xfrm>
            <a:off x="4263100" y="2740825"/>
            <a:ext cx="3820800" cy="9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8"/>
          <p:cNvSpPr txBox="1"/>
          <p:nvPr>
            <p:ph type="title"/>
          </p:nvPr>
        </p:nvSpPr>
        <p:spPr>
          <a:xfrm>
            <a:off x="4263100" y="1871650"/>
            <a:ext cx="3820800" cy="65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5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 flipH="1" rot="10800000">
            <a:off x="0" y="2027045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>
            <p:ph idx="1" type="subTitle"/>
          </p:nvPr>
        </p:nvSpPr>
        <p:spPr>
          <a:xfrm>
            <a:off x="715100" y="1274025"/>
            <a:ext cx="7713900" cy="28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89" name="Google Shape;189;p29"/>
          <p:cNvSpPr txBox="1"/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0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1" type="subTitle"/>
          </p:nvPr>
        </p:nvSpPr>
        <p:spPr>
          <a:xfrm>
            <a:off x="715100" y="1175650"/>
            <a:ext cx="4004700" cy="3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94" name="Google Shape;194;p30"/>
          <p:cNvSpPr txBox="1"/>
          <p:nvPr>
            <p:ph idx="2" type="subTitle"/>
          </p:nvPr>
        </p:nvSpPr>
        <p:spPr>
          <a:xfrm>
            <a:off x="4994900" y="1175650"/>
            <a:ext cx="3429000" cy="3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flipH="1" rot="5400000">
            <a:off x="6321149" y="2509026"/>
            <a:ext cx="2028050" cy="4295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20000" y="1192100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arabicPeriod"/>
              <a:def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alphaLcPeriod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romanLcPeriod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arabicPeriod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alphaLcPeriod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romanLcPeriod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arabicPeriod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alphaLcPeriod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romanLcPeriod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pic>
        <p:nvPicPr>
          <p:cNvPr id="25" name="Google Shape;25;p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6080572">
            <a:off x="7357825" y="-650032"/>
            <a:ext cx="1859881" cy="2026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 flipH="1">
            <a:off x="-709963" y="-753722"/>
            <a:ext cx="2662825" cy="270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4427027" y="671950"/>
            <a:ext cx="3878551" cy="39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1"/>
          <p:cNvSpPr txBox="1"/>
          <p:nvPr>
            <p:ph idx="1" type="subTitle"/>
          </p:nvPr>
        </p:nvSpPr>
        <p:spPr>
          <a:xfrm>
            <a:off x="1181425" y="1837941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1" name="Google Shape;201;p31"/>
          <p:cNvSpPr txBox="1"/>
          <p:nvPr>
            <p:ph idx="2" type="subTitle"/>
          </p:nvPr>
        </p:nvSpPr>
        <p:spPr>
          <a:xfrm>
            <a:off x="4836300" y="1837941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2" name="Google Shape;202;p31"/>
          <p:cNvSpPr txBox="1"/>
          <p:nvPr>
            <p:ph idx="3" type="subTitle"/>
          </p:nvPr>
        </p:nvSpPr>
        <p:spPr>
          <a:xfrm>
            <a:off x="1290775" y="2740676"/>
            <a:ext cx="2907600" cy="11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1"/>
          <p:cNvSpPr txBox="1"/>
          <p:nvPr>
            <p:ph idx="4" type="subTitle"/>
          </p:nvPr>
        </p:nvSpPr>
        <p:spPr>
          <a:xfrm>
            <a:off x="4945650" y="2740676"/>
            <a:ext cx="2907600" cy="11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 flipH="1">
            <a:off x="-709963" y="3620328"/>
            <a:ext cx="2662825" cy="270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6802252" y="-2106150"/>
            <a:ext cx="3878551" cy="39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 txBox="1"/>
          <p:nvPr>
            <p:ph idx="1" type="subTitle"/>
          </p:nvPr>
        </p:nvSpPr>
        <p:spPr>
          <a:xfrm>
            <a:off x="715100" y="1922325"/>
            <a:ext cx="3785700" cy="18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9" name="Google Shape;209;p32"/>
          <p:cNvSpPr txBox="1"/>
          <p:nvPr>
            <p:ph idx="2" type="subTitle"/>
          </p:nvPr>
        </p:nvSpPr>
        <p:spPr>
          <a:xfrm>
            <a:off x="4638325" y="1922325"/>
            <a:ext cx="3785700" cy="18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0" name="Google Shape;210;p32"/>
          <p:cNvSpPr txBox="1"/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3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flipH="1" rot="10800000">
            <a:off x="0" y="2027045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 txBox="1"/>
          <p:nvPr>
            <p:ph type="title"/>
          </p:nvPr>
        </p:nvSpPr>
        <p:spPr>
          <a:xfrm>
            <a:off x="720000" y="2285844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5" name="Google Shape;215;p33"/>
          <p:cNvSpPr txBox="1"/>
          <p:nvPr>
            <p:ph idx="1" type="subTitle"/>
          </p:nvPr>
        </p:nvSpPr>
        <p:spPr>
          <a:xfrm>
            <a:off x="720000" y="3006517"/>
            <a:ext cx="2336400" cy="11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3"/>
          <p:cNvSpPr txBox="1"/>
          <p:nvPr>
            <p:ph idx="2" type="title"/>
          </p:nvPr>
        </p:nvSpPr>
        <p:spPr>
          <a:xfrm>
            <a:off x="3403800" y="2285844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7" name="Google Shape;217;p33"/>
          <p:cNvSpPr txBox="1"/>
          <p:nvPr>
            <p:ph idx="3" type="subTitle"/>
          </p:nvPr>
        </p:nvSpPr>
        <p:spPr>
          <a:xfrm>
            <a:off x="3403800" y="3006517"/>
            <a:ext cx="2336400" cy="11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3"/>
          <p:cNvSpPr txBox="1"/>
          <p:nvPr>
            <p:ph idx="4" type="title"/>
          </p:nvPr>
        </p:nvSpPr>
        <p:spPr>
          <a:xfrm>
            <a:off x="6087600" y="2285844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9" name="Google Shape;219;p33"/>
          <p:cNvSpPr txBox="1"/>
          <p:nvPr>
            <p:ph idx="5" type="subTitle"/>
          </p:nvPr>
        </p:nvSpPr>
        <p:spPr>
          <a:xfrm>
            <a:off x="6087600" y="3006517"/>
            <a:ext cx="2336400" cy="11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3"/>
          <p:cNvSpPr txBox="1"/>
          <p:nvPr>
            <p:ph idx="6"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4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4"/>
          <p:cNvSpPr txBox="1"/>
          <p:nvPr>
            <p:ph type="title"/>
          </p:nvPr>
        </p:nvSpPr>
        <p:spPr>
          <a:xfrm>
            <a:off x="743763" y="2366300"/>
            <a:ext cx="2401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4" name="Google Shape;224;p34"/>
          <p:cNvSpPr txBox="1"/>
          <p:nvPr>
            <p:ph idx="1" type="subTitle"/>
          </p:nvPr>
        </p:nvSpPr>
        <p:spPr>
          <a:xfrm>
            <a:off x="743763" y="3084000"/>
            <a:ext cx="24018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4"/>
          <p:cNvSpPr txBox="1"/>
          <p:nvPr>
            <p:ph idx="2" type="title"/>
          </p:nvPr>
        </p:nvSpPr>
        <p:spPr>
          <a:xfrm>
            <a:off x="3407463" y="2366300"/>
            <a:ext cx="2356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6" name="Google Shape;226;p34"/>
          <p:cNvSpPr txBox="1"/>
          <p:nvPr>
            <p:ph idx="3" type="subTitle"/>
          </p:nvPr>
        </p:nvSpPr>
        <p:spPr>
          <a:xfrm>
            <a:off x="3407513" y="3084000"/>
            <a:ext cx="23565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4"/>
          <p:cNvSpPr txBox="1"/>
          <p:nvPr>
            <p:ph idx="4" type="title"/>
          </p:nvPr>
        </p:nvSpPr>
        <p:spPr>
          <a:xfrm>
            <a:off x="6044863" y="2366300"/>
            <a:ext cx="2356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8" name="Google Shape;228;p34"/>
          <p:cNvSpPr txBox="1"/>
          <p:nvPr>
            <p:ph idx="5" type="subTitle"/>
          </p:nvPr>
        </p:nvSpPr>
        <p:spPr>
          <a:xfrm>
            <a:off x="6045963" y="3084000"/>
            <a:ext cx="23565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4"/>
          <p:cNvSpPr txBox="1"/>
          <p:nvPr>
            <p:ph idx="6"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30" name="Google Shape;230;p34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-1019777" y="-1847072"/>
            <a:ext cx="2313025" cy="251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6988285" y="-2018700"/>
            <a:ext cx="2881223" cy="292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2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5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-702089">
            <a:off x="-734167" y="792101"/>
            <a:ext cx="77171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5"/>
          <p:cNvSpPr txBox="1"/>
          <p:nvPr>
            <p:ph type="title"/>
          </p:nvPr>
        </p:nvSpPr>
        <p:spPr>
          <a:xfrm>
            <a:off x="720000" y="254856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6" name="Google Shape;236;p35"/>
          <p:cNvSpPr txBox="1"/>
          <p:nvPr>
            <p:ph idx="1" type="subTitle"/>
          </p:nvPr>
        </p:nvSpPr>
        <p:spPr>
          <a:xfrm>
            <a:off x="924600" y="3266225"/>
            <a:ext cx="19272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5"/>
          <p:cNvSpPr txBox="1"/>
          <p:nvPr>
            <p:ph idx="2" type="title"/>
          </p:nvPr>
        </p:nvSpPr>
        <p:spPr>
          <a:xfrm>
            <a:off x="3403800" y="254856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8" name="Google Shape;238;p35"/>
          <p:cNvSpPr txBox="1"/>
          <p:nvPr>
            <p:ph idx="3" type="subTitle"/>
          </p:nvPr>
        </p:nvSpPr>
        <p:spPr>
          <a:xfrm>
            <a:off x="3608400" y="3266225"/>
            <a:ext cx="19272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5"/>
          <p:cNvSpPr txBox="1"/>
          <p:nvPr>
            <p:ph idx="4" type="title"/>
          </p:nvPr>
        </p:nvSpPr>
        <p:spPr>
          <a:xfrm>
            <a:off x="6087600" y="254856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0" name="Google Shape;240;p35"/>
          <p:cNvSpPr txBox="1"/>
          <p:nvPr>
            <p:ph idx="5" type="subTitle"/>
          </p:nvPr>
        </p:nvSpPr>
        <p:spPr>
          <a:xfrm>
            <a:off x="6292200" y="3266225"/>
            <a:ext cx="19272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5"/>
          <p:cNvSpPr txBox="1"/>
          <p:nvPr>
            <p:ph idx="6"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BLANK_1_1_1_2_1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6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p36"/>
          <p:cNvGrpSpPr/>
          <p:nvPr/>
        </p:nvGrpSpPr>
        <p:grpSpPr>
          <a:xfrm>
            <a:off x="-2630529" y="-1513088"/>
            <a:ext cx="13086688" cy="8065884"/>
            <a:chOff x="-2630529" y="-1513088"/>
            <a:chExt cx="13086688" cy="8065884"/>
          </a:xfrm>
        </p:grpSpPr>
        <p:pic>
          <p:nvPicPr>
            <p:cNvPr id="245" name="Google Shape;245;p36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 flipH="1" rot="8851044">
              <a:off x="-1601951" y="1388001"/>
              <a:ext cx="3042426" cy="4716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36"/>
            <p:cNvPicPr preferRelativeResize="0"/>
            <p:nvPr/>
          </p:nvPicPr>
          <p:blipFill>
            <a:blip r:embed="rId4">
              <a:alphaModFix amt="13000"/>
            </a:blip>
            <a:stretch>
              <a:fillRect/>
            </a:stretch>
          </p:blipFill>
          <p:spPr>
            <a:xfrm rot="-5400000">
              <a:off x="7611947" y="-1658325"/>
              <a:ext cx="2698976" cy="2989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36"/>
            <p:cNvPicPr preferRelativeResize="0"/>
            <p:nvPr/>
          </p:nvPicPr>
          <p:blipFill>
            <a:blip r:embed="rId5">
              <a:alphaModFix amt="41000"/>
            </a:blip>
            <a:stretch>
              <a:fillRect/>
            </a:stretch>
          </p:blipFill>
          <p:spPr>
            <a:xfrm>
              <a:off x="1090275" y="95587"/>
              <a:ext cx="432124" cy="439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36"/>
            <p:cNvPicPr preferRelativeResize="0"/>
            <p:nvPr/>
          </p:nvPicPr>
          <p:blipFill>
            <a:blip r:embed="rId5">
              <a:alphaModFix amt="38000"/>
            </a:blip>
            <a:stretch>
              <a:fillRect/>
            </a:stretch>
          </p:blipFill>
          <p:spPr>
            <a:xfrm flipH="1">
              <a:off x="169348" y="471744"/>
              <a:ext cx="920927" cy="936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Google Shape;249;p36"/>
          <p:cNvSpPr txBox="1"/>
          <p:nvPr>
            <p:ph type="title"/>
          </p:nvPr>
        </p:nvSpPr>
        <p:spPr>
          <a:xfrm>
            <a:off x="872400" y="3320062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0" name="Google Shape;250;p36"/>
          <p:cNvSpPr txBox="1"/>
          <p:nvPr>
            <p:ph idx="1" type="subTitle"/>
          </p:nvPr>
        </p:nvSpPr>
        <p:spPr>
          <a:xfrm>
            <a:off x="872400" y="404227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6"/>
          <p:cNvSpPr txBox="1"/>
          <p:nvPr>
            <p:ph idx="2" type="title"/>
          </p:nvPr>
        </p:nvSpPr>
        <p:spPr>
          <a:xfrm>
            <a:off x="3403800" y="3320062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2" name="Google Shape;252;p36"/>
          <p:cNvSpPr txBox="1"/>
          <p:nvPr>
            <p:ph idx="3" type="subTitle"/>
          </p:nvPr>
        </p:nvSpPr>
        <p:spPr>
          <a:xfrm>
            <a:off x="3403800" y="404227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6"/>
          <p:cNvSpPr txBox="1"/>
          <p:nvPr>
            <p:ph idx="4" type="title"/>
          </p:nvPr>
        </p:nvSpPr>
        <p:spPr>
          <a:xfrm>
            <a:off x="5935200" y="3320062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4" name="Google Shape;254;p36"/>
          <p:cNvSpPr txBox="1"/>
          <p:nvPr>
            <p:ph idx="5" type="subTitle"/>
          </p:nvPr>
        </p:nvSpPr>
        <p:spPr>
          <a:xfrm>
            <a:off x="5935200" y="404227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6"/>
          <p:cNvSpPr txBox="1"/>
          <p:nvPr>
            <p:ph idx="6"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7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37"/>
          <p:cNvGrpSpPr/>
          <p:nvPr/>
        </p:nvGrpSpPr>
        <p:grpSpPr>
          <a:xfrm flipH="1" rot="10800000">
            <a:off x="-1846500" y="-1386399"/>
            <a:ext cx="11304528" cy="8107960"/>
            <a:chOff x="-1846500" y="-1386399"/>
            <a:chExt cx="11304528" cy="8107960"/>
          </a:xfrm>
        </p:grpSpPr>
        <p:pic>
          <p:nvPicPr>
            <p:cNvPr id="259" name="Google Shape;259;p37"/>
            <p:cNvPicPr preferRelativeResize="0"/>
            <p:nvPr/>
          </p:nvPicPr>
          <p:blipFill>
            <a:blip r:embed="rId3">
              <a:alphaModFix amt="27000"/>
            </a:blip>
            <a:stretch>
              <a:fillRect/>
            </a:stretch>
          </p:blipFill>
          <p:spPr>
            <a:xfrm>
              <a:off x="6686275" y="-1386399"/>
              <a:ext cx="2771753" cy="273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37"/>
            <p:cNvPicPr preferRelativeResize="0"/>
            <p:nvPr/>
          </p:nvPicPr>
          <p:blipFill>
            <a:blip r:embed="rId4">
              <a:alphaModFix amt="34000"/>
            </a:blip>
            <a:stretch>
              <a:fillRect/>
            </a:stretch>
          </p:blipFill>
          <p:spPr>
            <a:xfrm rot="5203858">
              <a:off x="-1631029" y="3518279"/>
              <a:ext cx="2980001" cy="32462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" name="Google Shape;261;p37"/>
          <p:cNvSpPr txBox="1"/>
          <p:nvPr>
            <p:ph type="title"/>
          </p:nvPr>
        </p:nvSpPr>
        <p:spPr>
          <a:xfrm>
            <a:off x="727925" y="2425524"/>
            <a:ext cx="179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2" name="Google Shape;262;p37"/>
          <p:cNvSpPr txBox="1"/>
          <p:nvPr>
            <p:ph idx="1" type="subTitle"/>
          </p:nvPr>
        </p:nvSpPr>
        <p:spPr>
          <a:xfrm>
            <a:off x="825875" y="3148057"/>
            <a:ext cx="1602000" cy="8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7"/>
          <p:cNvSpPr txBox="1"/>
          <p:nvPr>
            <p:ph idx="2" type="title"/>
          </p:nvPr>
        </p:nvSpPr>
        <p:spPr>
          <a:xfrm>
            <a:off x="4659975" y="2425524"/>
            <a:ext cx="179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4" name="Google Shape;264;p37"/>
          <p:cNvSpPr txBox="1"/>
          <p:nvPr>
            <p:ph idx="3" type="subTitle"/>
          </p:nvPr>
        </p:nvSpPr>
        <p:spPr>
          <a:xfrm>
            <a:off x="4757925" y="3148057"/>
            <a:ext cx="1602000" cy="8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37"/>
          <p:cNvSpPr txBox="1"/>
          <p:nvPr>
            <p:ph idx="4" type="title"/>
          </p:nvPr>
        </p:nvSpPr>
        <p:spPr>
          <a:xfrm>
            <a:off x="2693950" y="2425524"/>
            <a:ext cx="179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6" name="Google Shape;266;p37"/>
          <p:cNvSpPr txBox="1"/>
          <p:nvPr>
            <p:ph idx="5" type="subTitle"/>
          </p:nvPr>
        </p:nvSpPr>
        <p:spPr>
          <a:xfrm>
            <a:off x="2791900" y="3148057"/>
            <a:ext cx="1602000" cy="8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37"/>
          <p:cNvSpPr txBox="1"/>
          <p:nvPr>
            <p:ph idx="6" type="title"/>
          </p:nvPr>
        </p:nvSpPr>
        <p:spPr>
          <a:xfrm>
            <a:off x="6626000" y="2425524"/>
            <a:ext cx="179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8" name="Google Shape;268;p37"/>
          <p:cNvSpPr txBox="1"/>
          <p:nvPr>
            <p:ph idx="7" type="subTitle"/>
          </p:nvPr>
        </p:nvSpPr>
        <p:spPr>
          <a:xfrm>
            <a:off x="6723950" y="3148057"/>
            <a:ext cx="1602000" cy="8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37"/>
          <p:cNvSpPr txBox="1"/>
          <p:nvPr>
            <p:ph idx="8"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8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38"/>
          <p:cNvGrpSpPr/>
          <p:nvPr/>
        </p:nvGrpSpPr>
        <p:grpSpPr>
          <a:xfrm>
            <a:off x="-891002" y="-1475725"/>
            <a:ext cx="10578908" cy="2929874"/>
            <a:chOff x="-891002" y="-1228775"/>
            <a:chExt cx="10578908" cy="2929874"/>
          </a:xfrm>
        </p:grpSpPr>
        <p:pic>
          <p:nvPicPr>
            <p:cNvPr id="273" name="Google Shape;273;p38"/>
            <p:cNvPicPr preferRelativeResize="0"/>
            <p:nvPr/>
          </p:nvPicPr>
          <p:blipFill>
            <a:blip r:embed="rId3">
              <a:alphaModFix amt="29000"/>
            </a:blip>
            <a:stretch>
              <a:fillRect/>
            </a:stretch>
          </p:blipFill>
          <p:spPr>
            <a:xfrm>
              <a:off x="-891002" y="-122877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38"/>
            <p:cNvPicPr preferRelativeResize="0"/>
            <p:nvPr/>
          </p:nvPicPr>
          <p:blipFill>
            <a:blip r:embed="rId4">
              <a:alphaModFix amt="43000"/>
            </a:blip>
            <a:stretch>
              <a:fillRect/>
            </a:stretch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5" name="Google Shape;275;p38"/>
          <p:cNvSpPr txBox="1"/>
          <p:nvPr>
            <p:ph type="title"/>
          </p:nvPr>
        </p:nvSpPr>
        <p:spPr>
          <a:xfrm>
            <a:off x="720000" y="1663614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6" name="Google Shape;276;p38"/>
          <p:cNvSpPr txBox="1"/>
          <p:nvPr>
            <p:ph idx="1" type="subTitle"/>
          </p:nvPr>
        </p:nvSpPr>
        <p:spPr>
          <a:xfrm>
            <a:off x="720000" y="214418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8"/>
          <p:cNvSpPr txBox="1"/>
          <p:nvPr>
            <p:ph idx="2" type="title"/>
          </p:nvPr>
        </p:nvSpPr>
        <p:spPr>
          <a:xfrm>
            <a:off x="3419269" y="1663614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8" name="Google Shape;278;p38"/>
          <p:cNvSpPr txBox="1"/>
          <p:nvPr>
            <p:ph idx="3" type="subTitle"/>
          </p:nvPr>
        </p:nvSpPr>
        <p:spPr>
          <a:xfrm>
            <a:off x="3419269" y="214418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8"/>
          <p:cNvSpPr txBox="1"/>
          <p:nvPr>
            <p:ph idx="4" type="title"/>
          </p:nvPr>
        </p:nvSpPr>
        <p:spPr>
          <a:xfrm>
            <a:off x="720000" y="3507753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0" name="Google Shape;280;p38"/>
          <p:cNvSpPr txBox="1"/>
          <p:nvPr>
            <p:ph idx="5" type="subTitle"/>
          </p:nvPr>
        </p:nvSpPr>
        <p:spPr>
          <a:xfrm>
            <a:off x="720000" y="3988186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38"/>
          <p:cNvSpPr txBox="1"/>
          <p:nvPr>
            <p:ph idx="6" type="title"/>
          </p:nvPr>
        </p:nvSpPr>
        <p:spPr>
          <a:xfrm>
            <a:off x="3419269" y="3507753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2" name="Google Shape;282;p38"/>
          <p:cNvSpPr txBox="1"/>
          <p:nvPr>
            <p:ph idx="7" type="subTitle"/>
          </p:nvPr>
        </p:nvSpPr>
        <p:spPr>
          <a:xfrm>
            <a:off x="3419269" y="3988186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8"/>
          <p:cNvSpPr txBox="1"/>
          <p:nvPr>
            <p:ph idx="8" type="title"/>
          </p:nvPr>
        </p:nvSpPr>
        <p:spPr>
          <a:xfrm>
            <a:off x="6118545" y="1663614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4" name="Google Shape;284;p38"/>
          <p:cNvSpPr txBox="1"/>
          <p:nvPr>
            <p:ph idx="9" type="subTitle"/>
          </p:nvPr>
        </p:nvSpPr>
        <p:spPr>
          <a:xfrm>
            <a:off x="6118545" y="214418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8"/>
          <p:cNvSpPr txBox="1"/>
          <p:nvPr>
            <p:ph idx="13" type="title"/>
          </p:nvPr>
        </p:nvSpPr>
        <p:spPr>
          <a:xfrm>
            <a:off x="6118545" y="3507753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6" name="Google Shape;286;p38"/>
          <p:cNvSpPr txBox="1"/>
          <p:nvPr>
            <p:ph idx="14" type="subTitle"/>
          </p:nvPr>
        </p:nvSpPr>
        <p:spPr>
          <a:xfrm>
            <a:off x="6118545" y="3988186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38"/>
          <p:cNvSpPr txBox="1"/>
          <p:nvPr>
            <p:ph idx="15"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9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9"/>
          <p:cNvSpPr txBox="1"/>
          <p:nvPr>
            <p:ph hasCustomPrompt="1" type="title"/>
          </p:nvPr>
        </p:nvSpPr>
        <p:spPr>
          <a:xfrm>
            <a:off x="1312156" y="1997213"/>
            <a:ext cx="65619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91" name="Google Shape;291;p39"/>
          <p:cNvSpPr txBox="1"/>
          <p:nvPr>
            <p:ph idx="1" type="subTitle"/>
          </p:nvPr>
        </p:nvSpPr>
        <p:spPr>
          <a:xfrm>
            <a:off x="1312225" y="4188588"/>
            <a:ext cx="65619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39"/>
          <p:cNvSpPr txBox="1"/>
          <p:nvPr>
            <p:ph hasCustomPrompt="1" idx="2" type="title"/>
          </p:nvPr>
        </p:nvSpPr>
        <p:spPr>
          <a:xfrm>
            <a:off x="1312144" y="3417513"/>
            <a:ext cx="65619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93" name="Google Shape;293;p39"/>
          <p:cNvSpPr txBox="1"/>
          <p:nvPr>
            <p:ph idx="3" type="subTitle"/>
          </p:nvPr>
        </p:nvSpPr>
        <p:spPr>
          <a:xfrm>
            <a:off x="1312175" y="1289513"/>
            <a:ext cx="65619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39"/>
          <p:cNvSpPr txBox="1"/>
          <p:nvPr>
            <p:ph hasCustomPrompt="1" idx="4" type="title"/>
          </p:nvPr>
        </p:nvSpPr>
        <p:spPr>
          <a:xfrm>
            <a:off x="1312181" y="576913"/>
            <a:ext cx="65619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95" name="Google Shape;295;p39"/>
          <p:cNvSpPr txBox="1"/>
          <p:nvPr>
            <p:ph idx="5" type="subTitle"/>
          </p:nvPr>
        </p:nvSpPr>
        <p:spPr>
          <a:xfrm>
            <a:off x="1312225" y="2709813"/>
            <a:ext cx="65619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6" name="Google Shape;296;p39"/>
          <p:cNvGrpSpPr/>
          <p:nvPr/>
        </p:nvGrpSpPr>
        <p:grpSpPr>
          <a:xfrm>
            <a:off x="-1956832" y="-1968099"/>
            <a:ext cx="12940132" cy="7885148"/>
            <a:chOff x="-1956832" y="-1968099"/>
            <a:chExt cx="12940132" cy="7885148"/>
          </a:xfrm>
        </p:grpSpPr>
        <p:pic>
          <p:nvPicPr>
            <p:cNvPr id="297" name="Google Shape;297;p39"/>
            <p:cNvPicPr preferRelativeResize="0"/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 rot="-9618045">
              <a:off x="-1253698" y="364923"/>
              <a:ext cx="3030302" cy="469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39"/>
            <p:cNvPicPr preferRelativeResize="0"/>
            <p:nvPr/>
          </p:nvPicPr>
          <p:blipFill>
            <a:blip r:embed="rId4">
              <a:alphaModFix amt="29000"/>
            </a:blip>
            <a:stretch>
              <a:fillRect/>
            </a:stretch>
          </p:blipFill>
          <p:spPr>
            <a:xfrm>
              <a:off x="7260176" y="-1968099"/>
              <a:ext cx="3723124" cy="78851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0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0"/>
          <p:cNvSpPr txBox="1"/>
          <p:nvPr>
            <p:ph hasCustomPrompt="1" type="title"/>
          </p:nvPr>
        </p:nvSpPr>
        <p:spPr>
          <a:xfrm>
            <a:off x="3331628" y="1815466"/>
            <a:ext cx="24807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02" name="Google Shape;302;p40"/>
          <p:cNvSpPr txBox="1"/>
          <p:nvPr>
            <p:ph idx="1" type="subTitle"/>
          </p:nvPr>
        </p:nvSpPr>
        <p:spPr>
          <a:xfrm>
            <a:off x="6195725" y="3030175"/>
            <a:ext cx="1985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40"/>
          <p:cNvSpPr txBox="1"/>
          <p:nvPr>
            <p:ph hasCustomPrompt="1" idx="2" type="title"/>
          </p:nvPr>
        </p:nvSpPr>
        <p:spPr>
          <a:xfrm>
            <a:off x="5948173" y="1815454"/>
            <a:ext cx="24807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04" name="Google Shape;304;p40"/>
          <p:cNvSpPr txBox="1"/>
          <p:nvPr>
            <p:ph idx="3" type="subTitle"/>
          </p:nvPr>
        </p:nvSpPr>
        <p:spPr>
          <a:xfrm>
            <a:off x="962612" y="3030175"/>
            <a:ext cx="1985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40"/>
          <p:cNvSpPr txBox="1"/>
          <p:nvPr>
            <p:ph hasCustomPrompt="1" idx="4" type="title"/>
          </p:nvPr>
        </p:nvSpPr>
        <p:spPr>
          <a:xfrm>
            <a:off x="715112" y="1844691"/>
            <a:ext cx="24807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06" name="Google Shape;306;p40"/>
          <p:cNvSpPr txBox="1"/>
          <p:nvPr>
            <p:ph idx="5" type="subTitle"/>
          </p:nvPr>
        </p:nvSpPr>
        <p:spPr>
          <a:xfrm>
            <a:off x="3579162" y="3030175"/>
            <a:ext cx="1985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7" name="Google Shape;307;p40"/>
          <p:cNvGrpSpPr/>
          <p:nvPr/>
        </p:nvGrpSpPr>
        <p:grpSpPr>
          <a:xfrm>
            <a:off x="-1923024" y="-1968099"/>
            <a:ext cx="13199162" cy="7885148"/>
            <a:chOff x="-1923024" y="-1968099"/>
            <a:chExt cx="13199162" cy="7885148"/>
          </a:xfrm>
        </p:grpSpPr>
        <p:pic>
          <p:nvPicPr>
            <p:cNvPr id="308" name="Google Shape;308;p40"/>
            <p:cNvPicPr preferRelativeResize="0"/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 rot="-9618045">
              <a:off x="7542702" y="364923"/>
              <a:ext cx="3030302" cy="469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40"/>
            <p:cNvPicPr preferRelativeResize="0"/>
            <p:nvPr/>
          </p:nvPicPr>
          <p:blipFill>
            <a:blip r:embed="rId4">
              <a:alphaModFix amt="29000"/>
            </a:blip>
            <a:stretch>
              <a:fillRect/>
            </a:stretch>
          </p:blipFill>
          <p:spPr>
            <a:xfrm>
              <a:off x="-1923024" y="-1968099"/>
              <a:ext cx="3723124" cy="78851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0" name="Google Shape;310;p40"/>
          <p:cNvSpPr txBox="1"/>
          <p:nvPr>
            <p:ph idx="6" type="subTitle"/>
          </p:nvPr>
        </p:nvSpPr>
        <p:spPr>
          <a:xfrm>
            <a:off x="6195725" y="3761146"/>
            <a:ext cx="19857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40"/>
          <p:cNvSpPr txBox="1"/>
          <p:nvPr>
            <p:ph idx="7" type="subTitle"/>
          </p:nvPr>
        </p:nvSpPr>
        <p:spPr>
          <a:xfrm>
            <a:off x="962612" y="3761145"/>
            <a:ext cx="19857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40"/>
          <p:cNvSpPr txBox="1"/>
          <p:nvPr>
            <p:ph idx="8" type="subTitle"/>
          </p:nvPr>
        </p:nvSpPr>
        <p:spPr>
          <a:xfrm>
            <a:off x="3579162" y="3761147"/>
            <a:ext cx="19857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40"/>
          <p:cNvSpPr txBox="1"/>
          <p:nvPr>
            <p:ph idx="9"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oogle Shape;28;p5"/>
          <p:cNvGrpSpPr/>
          <p:nvPr/>
        </p:nvGrpSpPr>
        <p:grpSpPr>
          <a:xfrm>
            <a:off x="-2736154" y="-2532646"/>
            <a:ext cx="9665434" cy="12031040"/>
            <a:chOff x="-2736154" y="-2532646"/>
            <a:chExt cx="9665434" cy="12031040"/>
          </a:xfrm>
        </p:grpSpPr>
        <p:pic>
          <p:nvPicPr>
            <p:cNvPr id="29" name="Google Shape;29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6384532">
              <a:off x="-1809626" y="-2542696"/>
              <a:ext cx="3232319" cy="4349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5"/>
            <p:cNvPicPr preferRelativeResize="0"/>
            <p:nvPr/>
          </p:nvPicPr>
          <p:blipFill>
            <a:blip r:embed="rId4">
              <a:alphaModFix amt="18000"/>
            </a:blip>
            <a:stretch>
              <a:fillRect/>
            </a:stretch>
          </p:blipFill>
          <p:spPr>
            <a:xfrm rot="10799995">
              <a:off x="2645630" y="2857270"/>
              <a:ext cx="4283650" cy="66411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1290763" y="2337704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4945638" y="2337688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1290775" y="3246600"/>
            <a:ext cx="29076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4945650" y="3246600"/>
            <a:ext cx="29076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1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1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flipH="1">
            <a:off x="-2015" y="-955475"/>
            <a:ext cx="9144003" cy="60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1"/>
          <p:cNvSpPr txBox="1"/>
          <p:nvPr>
            <p:ph type="ctrTitle"/>
          </p:nvPr>
        </p:nvSpPr>
        <p:spPr>
          <a:xfrm>
            <a:off x="2429950" y="418979"/>
            <a:ext cx="4284000" cy="9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8" name="Google Shape;318;p41"/>
          <p:cNvSpPr txBox="1"/>
          <p:nvPr>
            <p:ph idx="1" type="subTitle"/>
          </p:nvPr>
        </p:nvSpPr>
        <p:spPr>
          <a:xfrm>
            <a:off x="2425075" y="1659495"/>
            <a:ext cx="4293900" cy="12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9" name="Google Shape;319;p41"/>
          <p:cNvSpPr txBox="1"/>
          <p:nvPr/>
        </p:nvSpPr>
        <p:spPr>
          <a:xfrm>
            <a:off x="2825850" y="3686879"/>
            <a:ext cx="349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chemeClr val="dk1"/>
                </a:solidFill>
                <a:highlight>
                  <a:srgbClr val="DFDEFC"/>
                </a:highlight>
                <a:latin typeface="Quicksand"/>
                <a:ea typeface="Quicksand"/>
                <a:cs typeface="Quicksand"/>
                <a:sym typeface="Quicksand"/>
              </a:rPr>
              <a:t>and</a:t>
            </a: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highlight>
                <a:srgbClr val="DFDEFC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2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3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43"/>
          <p:cNvGrpSpPr/>
          <p:nvPr/>
        </p:nvGrpSpPr>
        <p:grpSpPr>
          <a:xfrm flipH="1" rot="10800000">
            <a:off x="-1846500" y="-1386399"/>
            <a:ext cx="11304528" cy="8107960"/>
            <a:chOff x="-1846500" y="-1386399"/>
            <a:chExt cx="11304528" cy="8107960"/>
          </a:xfrm>
        </p:grpSpPr>
        <p:pic>
          <p:nvPicPr>
            <p:cNvPr id="325" name="Google Shape;325;p43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6686275" y="-1386399"/>
              <a:ext cx="2771753" cy="273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43"/>
            <p:cNvPicPr preferRelativeResize="0"/>
            <p:nvPr/>
          </p:nvPicPr>
          <p:blipFill>
            <a:blip r:embed="rId4">
              <a:alphaModFix amt="38000"/>
            </a:blip>
            <a:stretch>
              <a:fillRect/>
            </a:stretch>
          </p:blipFill>
          <p:spPr>
            <a:xfrm rot="5203858">
              <a:off x="-1631029" y="3518279"/>
              <a:ext cx="2980001" cy="32462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6_1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4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4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 flipH="1" rot="10800000">
            <a:off x="0" y="2027045"/>
            <a:ext cx="9144003" cy="3116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7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5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45"/>
          <p:cNvGrpSpPr/>
          <p:nvPr/>
        </p:nvGrpSpPr>
        <p:grpSpPr>
          <a:xfrm>
            <a:off x="-1078051" y="-828301"/>
            <a:ext cx="10800649" cy="6495486"/>
            <a:chOff x="-1078051" y="-828301"/>
            <a:chExt cx="10800649" cy="6495486"/>
          </a:xfrm>
        </p:grpSpPr>
        <p:pic>
          <p:nvPicPr>
            <p:cNvPr id="333" name="Google Shape;333;p45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 rot="4499998">
              <a:off x="517536" y="-1566832"/>
              <a:ext cx="2446178" cy="5180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45"/>
            <p:cNvPicPr preferRelativeResize="0"/>
            <p:nvPr/>
          </p:nvPicPr>
          <p:blipFill>
            <a:blip r:embed="rId4">
              <a:alphaModFix amt="38000"/>
            </a:blip>
            <a:stretch>
              <a:fillRect/>
            </a:stretch>
          </p:blipFill>
          <p:spPr>
            <a:xfrm rot="4932521">
              <a:off x="7662897" y="3595450"/>
              <a:ext cx="1859885" cy="202608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>
            <p:ph type="title"/>
          </p:nvPr>
        </p:nvSpPr>
        <p:spPr>
          <a:xfrm>
            <a:off x="715100" y="535000"/>
            <a:ext cx="771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9" name="Google Shape;39;p6"/>
          <p:cNvGrpSpPr/>
          <p:nvPr/>
        </p:nvGrpSpPr>
        <p:grpSpPr>
          <a:xfrm>
            <a:off x="50600" y="-1177774"/>
            <a:ext cx="9637306" cy="2466454"/>
            <a:chOff x="50600" y="-1177774"/>
            <a:chExt cx="9637306" cy="2466454"/>
          </a:xfrm>
        </p:grpSpPr>
        <p:pic>
          <p:nvPicPr>
            <p:cNvPr id="40" name="Google Shape;40;p6"/>
            <p:cNvPicPr preferRelativeResize="0"/>
            <p:nvPr/>
          </p:nvPicPr>
          <p:blipFill>
            <a:blip r:embed="rId3">
              <a:alphaModFix amt="29000"/>
            </a:blip>
            <a:stretch>
              <a:fillRect/>
            </a:stretch>
          </p:blipFill>
          <p:spPr>
            <a:xfrm>
              <a:off x="50600" y="-1177774"/>
              <a:ext cx="2253752" cy="22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6"/>
            <p:cNvPicPr preferRelativeResize="0"/>
            <p:nvPr/>
          </p:nvPicPr>
          <p:blipFill>
            <a:blip r:embed="rId4">
              <a:alphaModFix amt="26000"/>
            </a:blip>
            <a:stretch>
              <a:fillRect/>
            </a:stretch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H="1" rot="10800000">
            <a:off x="0" y="2745889"/>
            <a:ext cx="9144003" cy="239762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>
            <p:ph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720000" y="1554150"/>
            <a:ext cx="4401600" cy="30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naheim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49;p8"/>
          <p:cNvGrpSpPr/>
          <p:nvPr/>
        </p:nvGrpSpPr>
        <p:grpSpPr>
          <a:xfrm>
            <a:off x="-1326274" y="222183"/>
            <a:ext cx="11453645" cy="6483616"/>
            <a:chOff x="-1326274" y="222183"/>
            <a:chExt cx="11453645" cy="6483616"/>
          </a:xfrm>
        </p:grpSpPr>
        <p:pic>
          <p:nvPicPr>
            <p:cNvPr id="50" name="Google Shape;50;p8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7222371" y="2986325"/>
              <a:ext cx="2904999" cy="316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8"/>
            <p:cNvPicPr preferRelativeResize="0"/>
            <p:nvPr/>
          </p:nvPicPr>
          <p:blipFill>
            <a:blip r:embed="rId4">
              <a:alphaModFix amt="48000"/>
            </a:blip>
            <a:stretch>
              <a:fillRect/>
            </a:stretch>
          </p:blipFill>
          <p:spPr>
            <a:xfrm>
              <a:off x="410300" y="382600"/>
              <a:ext cx="1278024" cy="1299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626902">
              <a:off x="-1012802" y="2777516"/>
              <a:ext cx="2756456" cy="3709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8"/>
            <p:cNvPicPr preferRelativeResize="0"/>
            <p:nvPr/>
          </p:nvPicPr>
          <p:blipFill>
            <a:blip r:embed="rId4">
              <a:alphaModFix amt="60000"/>
            </a:blip>
            <a:stretch>
              <a:fillRect/>
            </a:stretch>
          </p:blipFill>
          <p:spPr>
            <a:xfrm flipH="1">
              <a:off x="252562" y="222183"/>
              <a:ext cx="315473" cy="320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Google Shape;54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9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-947289"/>
            <a:ext cx="9144003" cy="609897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/>
          <p:nvPr>
            <p:ph type="title"/>
          </p:nvPr>
        </p:nvSpPr>
        <p:spPr>
          <a:xfrm flipH="1">
            <a:off x="5176550" y="1294100"/>
            <a:ext cx="3252300" cy="121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p9"/>
          <p:cNvSpPr txBox="1"/>
          <p:nvPr>
            <p:ph idx="1" type="subTitle"/>
          </p:nvPr>
        </p:nvSpPr>
        <p:spPr>
          <a:xfrm flipH="1">
            <a:off x="5176550" y="2664600"/>
            <a:ext cx="32523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33294">
              <a:alpha val="30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0"/>
          <p:cNvSpPr txBox="1"/>
          <p:nvPr>
            <p:ph type="title"/>
          </p:nvPr>
        </p:nvSpPr>
        <p:spPr>
          <a:xfrm>
            <a:off x="720000" y="3883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osefin Sans"/>
              <a:buNone/>
              <a:defRPr sz="2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○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■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○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■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○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Quicksand"/>
              <a:buChar char="■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pp.powerbi.com/groups/me/reports/d6171a39-a982-4309-8b46-e91261a1a561/ReportSection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250" y="644800"/>
            <a:ext cx="3641500" cy="36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5"/>
          <p:cNvSpPr txBox="1"/>
          <p:nvPr>
            <p:ph type="title"/>
          </p:nvPr>
        </p:nvSpPr>
        <p:spPr>
          <a:xfrm>
            <a:off x="715100" y="535000"/>
            <a:ext cx="771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Ressources Humaines</a:t>
            </a:r>
            <a:endParaRPr/>
          </a:p>
        </p:txBody>
      </p:sp>
      <p:sp>
        <p:nvSpPr>
          <p:cNvPr id="417" name="Google Shape;417;p55"/>
          <p:cNvSpPr txBox="1"/>
          <p:nvPr/>
        </p:nvSpPr>
        <p:spPr>
          <a:xfrm>
            <a:off x="7015400" y="1365975"/>
            <a:ext cx="1854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Dashboard analysant l’évolution et la productivité des salariés de toute l’entreprise, avec en infobulle l’évolution à N-1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18" name="Google Shape;41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0100"/>
            <a:ext cx="6710600" cy="3730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/>
          <p:nvPr>
            <p:ph type="title"/>
          </p:nvPr>
        </p:nvSpPr>
        <p:spPr>
          <a:xfrm>
            <a:off x="715100" y="535000"/>
            <a:ext cx="771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Financier</a:t>
            </a:r>
            <a:endParaRPr/>
          </a:p>
        </p:txBody>
      </p:sp>
      <p:pic>
        <p:nvPicPr>
          <p:cNvPr id="424" name="Google Shape;4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0100"/>
            <a:ext cx="6682389" cy="373100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6"/>
          <p:cNvSpPr txBox="1"/>
          <p:nvPr/>
        </p:nvSpPr>
        <p:spPr>
          <a:xfrm>
            <a:off x="6947950" y="1281650"/>
            <a:ext cx="2006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Création d’un KPI permettant de visualiser le crédit limit client et son reste à payer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Visualisation du CA par mois afin de mettre en exergue la saisonnalité du CA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8650"/>
            <a:ext cx="6475126" cy="35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7900" y="-570450"/>
            <a:ext cx="4727400" cy="26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7"/>
          <p:cNvSpPr txBox="1"/>
          <p:nvPr/>
        </p:nvSpPr>
        <p:spPr>
          <a:xfrm>
            <a:off x="337275" y="652075"/>
            <a:ext cx="386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CA par Produits Vendus, Par Pays Client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Et Vendeurs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33" name="Google Shape;433;p57"/>
          <p:cNvSpPr txBox="1"/>
          <p:nvPr>
            <p:ph type="title"/>
          </p:nvPr>
        </p:nvSpPr>
        <p:spPr>
          <a:xfrm>
            <a:off x="-219225" y="79375"/>
            <a:ext cx="4418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Ventes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/>
          <p:nvPr>
            <p:ph type="title"/>
          </p:nvPr>
        </p:nvSpPr>
        <p:spPr>
          <a:xfrm>
            <a:off x="715100" y="197725"/>
            <a:ext cx="771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Vente par Gamme Produits</a:t>
            </a:r>
            <a:endParaRPr/>
          </a:p>
        </p:txBody>
      </p:sp>
      <p:pic>
        <p:nvPicPr>
          <p:cNvPr id="439" name="Google Shape;43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770425"/>
            <a:ext cx="7550401" cy="423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8"/>
          <p:cNvSpPr txBox="1"/>
          <p:nvPr/>
        </p:nvSpPr>
        <p:spPr>
          <a:xfrm>
            <a:off x="7723675" y="1500875"/>
            <a:ext cx="1298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Analyse par Ligne de Production de </a:t>
            </a:r>
            <a:r>
              <a:rPr lang="en">
                <a:latin typeface="Quicksand"/>
                <a:ea typeface="Quicksand"/>
                <a:cs typeface="Quicksand"/>
                <a:sym typeface="Quicksand"/>
              </a:rPr>
              <a:t>l'évolution</a:t>
            </a:r>
            <a:r>
              <a:rPr lang="en">
                <a:latin typeface="Quicksand"/>
                <a:ea typeface="Quicksand"/>
                <a:cs typeface="Quicksand"/>
                <a:sym typeface="Quicksand"/>
              </a:rPr>
              <a:t> du CA au M-1 et N-1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Filtrable par Produits, Bureau, Pays Client, Mois, Année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9"/>
          <p:cNvSpPr txBox="1"/>
          <p:nvPr>
            <p:ph type="title"/>
          </p:nvPr>
        </p:nvSpPr>
        <p:spPr>
          <a:xfrm>
            <a:off x="715100" y="231450"/>
            <a:ext cx="771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Logistique</a:t>
            </a:r>
            <a:endParaRPr/>
          </a:p>
        </p:txBody>
      </p:sp>
      <p:pic>
        <p:nvPicPr>
          <p:cNvPr id="446" name="Google Shape;44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4150"/>
            <a:ext cx="7588151" cy="4207224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9"/>
          <p:cNvSpPr txBox="1"/>
          <p:nvPr/>
        </p:nvSpPr>
        <p:spPr>
          <a:xfrm>
            <a:off x="7791150" y="1804450"/>
            <a:ext cx="12312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Top 5 des Produits les plus vendus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Proposition d’un KPI de prévisions du rupture de stock (en mois par rapport aux précédentes ventes)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0"/>
          <p:cNvSpPr txBox="1"/>
          <p:nvPr>
            <p:ph type="title"/>
          </p:nvPr>
        </p:nvSpPr>
        <p:spPr>
          <a:xfrm>
            <a:off x="715050" y="347000"/>
            <a:ext cx="7713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AXE D'AMELIORATION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53" name="Google Shape;453;p60"/>
          <p:cNvSpPr txBox="1"/>
          <p:nvPr>
            <p:ph idx="3" type="subTitle"/>
          </p:nvPr>
        </p:nvSpPr>
        <p:spPr>
          <a:xfrm>
            <a:off x="3939350" y="1897550"/>
            <a:ext cx="3239100" cy="23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Données manquantes :</a:t>
            </a:r>
            <a:endParaRPr sz="11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Light"/>
              <a:buChar char="-"/>
            </a:pPr>
            <a:r>
              <a:rPr lang="en" sz="11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Commentaires et SAV</a:t>
            </a:r>
            <a:endParaRPr sz="11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Light"/>
              <a:buChar char="-"/>
            </a:pPr>
            <a:r>
              <a:rPr lang="en" sz="11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Suivi de livraison N°Shippment</a:t>
            </a:r>
            <a:endParaRPr sz="11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Light"/>
              <a:buChar char="-"/>
            </a:pPr>
            <a:r>
              <a:rPr lang="en" sz="11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Stock des invendus</a:t>
            </a:r>
            <a:endParaRPr sz="11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Light"/>
              <a:buChar char="-"/>
            </a:pPr>
            <a:r>
              <a:rPr lang="en" sz="11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Entrepots par pays ?</a:t>
            </a:r>
            <a:endParaRPr sz="11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Light"/>
              <a:buChar char="-"/>
            </a:pPr>
            <a:r>
              <a:rPr lang="en" sz="11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Fournisseurs</a:t>
            </a:r>
            <a:endParaRPr sz="11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60"/>
          <p:cNvSpPr/>
          <p:nvPr/>
        </p:nvSpPr>
        <p:spPr>
          <a:xfrm>
            <a:off x="1841601" y="1897557"/>
            <a:ext cx="885886" cy="883046"/>
          </a:xfrm>
          <a:custGeom>
            <a:rect b="b" l="l" r="r" t="t"/>
            <a:pathLst>
              <a:path extrusionOk="0" h="10884" w="10919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60"/>
          <p:cNvSpPr txBox="1"/>
          <p:nvPr>
            <p:ph idx="4294967295" type="title"/>
          </p:nvPr>
        </p:nvSpPr>
        <p:spPr>
          <a:xfrm>
            <a:off x="1611549" y="2951650"/>
            <a:ext cx="1211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BDD</a:t>
            </a:r>
            <a:endParaRPr/>
          </a:p>
        </p:txBody>
      </p:sp>
      <p:cxnSp>
        <p:nvCxnSpPr>
          <p:cNvPr id="456" name="Google Shape;456;p60"/>
          <p:cNvCxnSpPr/>
          <p:nvPr/>
        </p:nvCxnSpPr>
        <p:spPr>
          <a:xfrm>
            <a:off x="2006488" y="3586788"/>
            <a:ext cx="421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1"/>
          <p:cNvSpPr txBox="1"/>
          <p:nvPr>
            <p:ph type="title"/>
          </p:nvPr>
        </p:nvSpPr>
        <p:spPr>
          <a:xfrm>
            <a:off x="715050" y="347000"/>
            <a:ext cx="7713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AXE </a:t>
            </a:r>
            <a:r>
              <a:rPr lang="en">
                <a:solidFill>
                  <a:schemeClr val="accent1"/>
                </a:solidFill>
              </a:rPr>
              <a:t>D'AMELIORATION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462" name="Google Shape;462;p61"/>
          <p:cNvGrpSpPr/>
          <p:nvPr/>
        </p:nvGrpSpPr>
        <p:grpSpPr>
          <a:xfrm>
            <a:off x="5598193" y="1194877"/>
            <a:ext cx="852076" cy="853050"/>
            <a:chOff x="3725461" y="2444712"/>
            <a:chExt cx="334279" cy="334661"/>
          </a:xfrm>
        </p:grpSpPr>
        <p:sp>
          <p:nvSpPr>
            <p:cNvPr id="463" name="Google Shape;463;p61"/>
            <p:cNvSpPr/>
            <p:nvPr/>
          </p:nvSpPr>
          <p:spPr>
            <a:xfrm>
              <a:off x="3939200" y="2554239"/>
              <a:ext cx="53092" cy="53092"/>
            </a:xfrm>
            <a:custGeom>
              <a:rect b="b" l="l" r="r" t="t"/>
              <a:pathLst>
                <a:path extrusionOk="0" h="1668" w="1668">
                  <a:moveTo>
                    <a:pt x="834" y="334"/>
                  </a:moveTo>
                  <a:cubicBezTo>
                    <a:pt x="1108" y="334"/>
                    <a:pt x="1334" y="548"/>
                    <a:pt x="1334" y="834"/>
                  </a:cubicBezTo>
                  <a:cubicBezTo>
                    <a:pt x="1334" y="1119"/>
                    <a:pt x="1108" y="1346"/>
                    <a:pt x="834" y="1346"/>
                  </a:cubicBezTo>
                  <a:cubicBezTo>
                    <a:pt x="548" y="1346"/>
                    <a:pt x="322" y="1119"/>
                    <a:pt x="322" y="834"/>
                  </a:cubicBezTo>
                  <a:cubicBezTo>
                    <a:pt x="322" y="548"/>
                    <a:pt x="548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70" y="0"/>
                    <a:pt x="0" y="369"/>
                    <a:pt x="0" y="834"/>
                  </a:cubicBezTo>
                  <a:cubicBezTo>
                    <a:pt x="0" y="1298"/>
                    <a:pt x="370" y="1667"/>
                    <a:pt x="834" y="1667"/>
                  </a:cubicBezTo>
                  <a:cubicBezTo>
                    <a:pt x="1286" y="1667"/>
                    <a:pt x="1667" y="1298"/>
                    <a:pt x="1667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61"/>
            <p:cNvSpPr/>
            <p:nvPr/>
          </p:nvSpPr>
          <p:spPr>
            <a:xfrm>
              <a:off x="3941078" y="2618281"/>
              <a:ext cx="68625" cy="49305"/>
            </a:xfrm>
            <a:custGeom>
              <a:rect b="b" l="l" r="r" t="t"/>
              <a:pathLst>
                <a:path extrusionOk="0" h="1549" w="2156">
                  <a:moveTo>
                    <a:pt x="775" y="0"/>
                  </a:moveTo>
                  <a:cubicBezTo>
                    <a:pt x="549" y="0"/>
                    <a:pt x="311" y="60"/>
                    <a:pt x="120" y="167"/>
                  </a:cubicBezTo>
                  <a:cubicBezTo>
                    <a:pt x="37" y="203"/>
                    <a:pt x="1" y="310"/>
                    <a:pt x="37" y="381"/>
                  </a:cubicBezTo>
                  <a:cubicBezTo>
                    <a:pt x="72" y="443"/>
                    <a:pt x="140" y="479"/>
                    <a:pt x="201" y="479"/>
                  </a:cubicBezTo>
                  <a:cubicBezTo>
                    <a:pt x="223" y="479"/>
                    <a:pt x="244" y="474"/>
                    <a:pt x="263" y="465"/>
                  </a:cubicBezTo>
                  <a:cubicBezTo>
                    <a:pt x="418" y="381"/>
                    <a:pt x="596" y="346"/>
                    <a:pt x="751" y="346"/>
                  </a:cubicBezTo>
                  <a:cubicBezTo>
                    <a:pt x="1275" y="346"/>
                    <a:pt x="1704" y="727"/>
                    <a:pt x="1799" y="1215"/>
                  </a:cubicBezTo>
                  <a:lnTo>
                    <a:pt x="751" y="1215"/>
                  </a:lnTo>
                  <a:cubicBezTo>
                    <a:pt x="668" y="1215"/>
                    <a:pt x="584" y="1298"/>
                    <a:pt x="584" y="1382"/>
                  </a:cubicBezTo>
                  <a:cubicBezTo>
                    <a:pt x="584" y="1477"/>
                    <a:pt x="668" y="1548"/>
                    <a:pt x="751" y="1548"/>
                  </a:cubicBezTo>
                  <a:lnTo>
                    <a:pt x="1977" y="1548"/>
                  </a:lnTo>
                  <a:cubicBezTo>
                    <a:pt x="2061" y="1548"/>
                    <a:pt x="2144" y="1477"/>
                    <a:pt x="2144" y="1382"/>
                  </a:cubicBezTo>
                  <a:cubicBezTo>
                    <a:pt x="2156" y="620"/>
                    <a:pt x="1525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61"/>
            <p:cNvSpPr/>
            <p:nvPr/>
          </p:nvSpPr>
          <p:spPr>
            <a:xfrm>
              <a:off x="3775116" y="2618281"/>
              <a:ext cx="68625" cy="49305"/>
            </a:xfrm>
            <a:custGeom>
              <a:rect b="b" l="l" r="r" t="t"/>
              <a:pathLst>
                <a:path extrusionOk="0" h="1549" w="2156">
                  <a:moveTo>
                    <a:pt x="1381" y="0"/>
                  </a:moveTo>
                  <a:cubicBezTo>
                    <a:pt x="631" y="0"/>
                    <a:pt x="0" y="620"/>
                    <a:pt x="0" y="1382"/>
                  </a:cubicBezTo>
                  <a:cubicBezTo>
                    <a:pt x="0" y="1477"/>
                    <a:pt x="71" y="1548"/>
                    <a:pt x="167" y="1548"/>
                  </a:cubicBezTo>
                  <a:lnTo>
                    <a:pt x="1405" y="1548"/>
                  </a:lnTo>
                  <a:cubicBezTo>
                    <a:pt x="1488" y="1548"/>
                    <a:pt x="1560" y="1477"/>
                    <a:pt x="1560" y="1382"/>
                  </a:cubicBezTo>
                  <a:cubicBezTo>
                    <a:pt x="1560" y="1298"/>
                    <a:pt x="1500" y="1215"/>
                    <a:pt x="1417" y="1215"/>
                  </a:cubicBezTo>
                  <a:lnTo>
                    <a:pt x="357" y="1215"/>
                  </a:lnTo>
                  <a:cubicBezTo>
                    <a:pt x="429" y="715"/>
                    <a:pt x="881" y="346"/>
                    <a:pt x="1405" y="346"/>
                  </a:cubicBezTo>
                  <a:cubicBezTo>
                    <a:pt x="1584" y="346"/>
                    <a:pt x="1738" y="381"/>
                    <a:pt x="1893" y="465"/>
                  </a:cubicBezTo>
                  <a:cubicBezTo>
                    <a:pt x="1914" y="475"/>
                    <a:pt x="1938" y="481"/>
                    <a:pt x="1962" y="481"/>
                  </a:cubicBezTo>
                  <a:cubicBezTo>
                    <a:pt x="2022" y="481"/>
                    <a:pt x="2086" y="449"/>
                    <a:pt x="2119" y="381"/>
                  </a:cubicBezTo>
                  <a:cubicBezTo>
                    <a:pt x="2155" y="310"/>
                    <a:pt x="2131" y="203"/>
                    <a:pt x="2036" y="167"/>
                  </a:cubicBezTo>
                  <a:cubicBezTo>
                    <a:pt x="1846" y="60"/>
                    <a:pt x="1607" y="0"/>
                    <a:pt x="1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61"/>
            <p:cNvSpPr/>
            <p:nvPr/>
          </p:nvSpPr>
          <p:spPr>
            <a:xfrm>
              <a:off x="3793291" y="2554239"/>
              <a:ext cx="53092" cy="53092"/>
            </a:xfrm>
            <a:custGeom>
              <a:rect b="b" l="l" r="r" t="t"/>
              <a:pathLst>
                <a:path extrusionOk="0" h="1668" w="1668">
                  <a:moveTo>
                    <a:pt x="834" y="334"/>
                  </a:moveTo>
                  <a:cubicBezTo>
                    <a:pt x="1108" y="334"/>
                    <a:pt x="1334" y="548"/>
                    <a:pt x="1334" y="834"/>
                  </a:cubicBezTo>
                  <a:cubicBezTo>
                    <a:pt x="1334" y="1119"/>
                    <a:pt x="1108" y="1346"/>
                    <a:pt x="834" y="1346"/>
                  </a:cubicBezTo>
                  <a:cubicBezTo>
                    <a:pt x="548" y="1346"/>
                    <a:pt x="322" y="1119"/>
                    <a:pt x="322" y="834"/>
                  </a:cubicBezTo>
                  <a:cubicBezTo>
                    <a:pt x="322" y="548"/>
                    <a:pt x="560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70" y="0"/>
                    <a:pt x="1" y="369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86" y="1667"/>
                    <a:pt x="1667" y="1298"/>
                    <a:pt x="1667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61"/>
            <p:cNvSpPr/>
            <p:nvPr/>
          </p:nvSpPr>
          <p:spPr>
            <a:xfrm>
              <a:off x="3858097" y="2540584"/>
              <a:ext cx="69007" cy="69007"/>
            </a:xfrm>
            <a:custGeom>
              <a:rect b="b" l="l" r="r" t="t"/>
              <a:pathLst>
                <a:path extrusionOk="0" h="2168" w="2168">
                  <a:moveTo>
                    <a:pt x="1084" y="346"/>
                  </a:moveTo>
                  <a:cubicBezTo>
                    <a:pt x="1501" y="346"/>
                    <a:pt x="1834" y="667"/>
                    <a:pt x="1834" y="1084"/>
                  </a:cubicBezTo>
                  <a:cubicBezTo>
                    <a:pt x="1834" y="1501"/>
                    <a:pt x="1501" y="1834"/>
                    <a:pt x="1084" y="1834"/>
                  </a:cubicBezTo>
                  <a:cubicBezTo>
                    <a:pt x="667" y="1834"/>
                    <a:pt x="346" y="1501"/>
                    <a:pt x="346" y="1084"/>
                  </a:cubicBezTo>
                  <a:cubicBezTo>
                    <a:pt x="346" y="667"/>
                    <a:pt x="667" y="346"/>
                    <a:pt x="1084" y="346"/>
                  </a:cubicBezTo>
                  <a:close/>
                  <a:moveTo>
                    <a:pt x="1084" y="1"/>
                  </a:moveTo>
                  <a:cubicBezTo>
                    <a:pt x="489" y="1"/>
                    <a:pt x="1" y="489"/>
                    <a:pt x="1" y="1084"/>
                  </a:cubicBezTo>
                  <a:cubicBezTo>
                    <a:pt x="1" y="1679"/>
                    <a:pt x="489" y="2168"/>
                    <a:pt x="1084" y="2168"/>
                  </a:cubicBezTo>
                  <a:cubicBezTo>
                    <a:pt x="1679" y="2168"/>
                    <a:pt x="2167" y="1679"/>
                    <a:pt x="2167" y="1084"/>
                  </a:cubicBezTo>
                  <a:cubicBezTo>
                    <a:pt x="2167" y="489"/>
                    <a:pt x="1679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61"/>
            <p:cNvSpPr/>
            <p:nvPr/>
          </p:nvSpPr>
          <p:spPr>
            <a:xfrm>
              <a:off x="3834224" y="2620159"/>
              <a:ext cx="116752" cy="63342"/>
            </a:xfrm>
            <a:custGeom>
              <a:rect b="b" l="l" r="r" t="t"/>
              <a:pathLst>
                <a:path extrusionOk="0" h="1990" w="3668">
                  <a:moveTo>
                    <a:pt x="1834" y="322"/>
                  </a:moveTo>
                  <a:cubicBezTo>
                    <a:pt x="2596" y="322"/>
                    <a:pt x="3239" y="906"/>
                    <a:pt x="3310" y="1656"/>
                  </a:cubicBezTo>
                  <a:lnTo>
                    <a:pt x="358" y="1656"/>
                  </a:lnTo>
                  <a:cubicBezTo>
                    <a:pt x="453" y="906"/>
                    <a:pt x="1072" y="322"/>
                    <a:pt x="1834" y="322"/>
                  </a:cubicBezTo>
                  <a:close/>
                  <a:moveTo>
                    <a:pt x="1834" y="1"/>
                  </a:moveTo>
                  <a:cubicBezTo>
                    <a:pt x="822" y="1"/>
                    <a:pt x="0" y="823"/>
                    <a:pt x="0" y="1835"/>
                  </a:cubicBezTo>
                  <a:cubicBezTo>
                    <a:pt x="0" y="1918"/>
                    <a:pt x="84" y="1989"/>
                    <a:pt x="167" y="1989"/>
                  </a:cubicBezTo>
                  <a:lnTo>
                    <a:pt x="3489" y="1989"/>
                  </a:lnTo>
                  <a:cubicBezTo>
                    <a:pt x="3572" y="1989"/>
                    <a:pt x="3656" y="1918"/>
                    <a:pt x="3656" y="1835"/>
                  </a:cubicBezTo>
                  <a:cubicBezTo>
                    <a:pt x="3668" y="823"/>
                    <a:pt x="2846" y="1"/>
                    <a:pt x="1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61"/>
            <p:cNvSpPr/>
            <p:nvPr/>
          </p:nvSpPr>
          <p:spPr>
            <a:xfrm>
              <a:off x="3725461" y="2444712"/>
              <a:ext cx="334279" cy="334661"/>
            </a:xfrm>
            <a:custGeom>
              <a:rect b="b" l="l" r="r" t="t"/>
              <a:pathLst>
                <a:path extrusionOk="0" h="10514" w="10502">
                  <a:moveTo>
                    <a:pt x="5418" y="905"/>
                  </a:moveTo>
                  <a:cubicBezTo>
                    <a:pt x="7680" y="1001"/>
                    <a:pt x="9513" y="2834"/>
                    <a:pt x="9597" y="5096"/>
                  </a:cubicBezTo>
                  <a:lnTo>
                    <a:pt x="9192" y="5096"/>
                  </a:lnTo>
                  <a:cubicBezTo>
                    <a:pt x="9109" y="5096"/>
                    <a:pt x="9037" y="5168"/>
                    <a:pt x="9037" y="5263"/>
                  </a:cubicBezTo>
                  <a:cubicBezTo>
                    <a:pt x="9037" y="5346"/>
                    <a:pt x="9109" y="5418"/>
                    <a:pt x="9192" y="5418"/>
                  </a:cubicBezTo>
                  <a:lnTo>
                    <a:pt x="9597" y="5418"/>
                  </a:lnTo>
                  <a:cubicBezTo>
                    <a:pt x="9513" y="7704"/>
                    <a:pt x="7692" y="9525"/>
                    <a:pt x="5418" y="9609"/>
                  </a:cubicBezTo>
                  <a:lnTo>
                    <a:pt x="5418" y="9204"/>
                  </a:lnTo>
                  <a:cubicBezTo>
                    <a:pt x="5418" y="9109"/>
                    <a:pt x="5346" y="9037"/>
                    <a:pt x="5251" y="9037"/>
                  </a:cubicBezTo>
                  <a:cubicBezTo>
                    <a:pt x="5168" y="9037"/>
                    <a:pt x="5084" y="9109"/>
                    <a:pt x="5084" y="9204"/>
                  </a:cubicBezTo>
                  <a:lnTo>
                    <a:pt x="5084" y="9609"/>
                  </a:lnTo>
                  <a:cubicBezTo>
                    <a:pt x="2822" y="9513"/>
                    <a:pt x="1000" y="7680"/>
                    <a:pt x="905" y="5418"/>
                  </a:cubicBezTo>
                  <a:lnTo>
                    <a:pt x="1310" y="5418"/>
                  </a:lnTo>
                  <a:cubicBezTo>
                    <a:pt x="1393" y="5418"/>
                    <a:pt x="1477" y="5346"/>
                    <a:pt x="1477" y="5263"/>
                  </a:cubicBezTo>
                  <a:cubicBezTo>
                    <a:pt x="1477" y="5168"/>
                    <a:pt x="1393" y="5096"/>
                    <a:pt x="1310" y="5096"/>
                  </a:cubicBezTo>
                  <a:lnTo>
                    <a:pt x="905" y="5096"/>
                  </a:lnTo>
                  <a:cubicBezTo>
                    <a:pt x="1000" y="2834"/>
                    <a:pt x="2822" y="1001"/>
                    <a:pt x="5084" y="905"/>
                  </a:cubicBezTo>
                  <a:lnTo>
                    <a:pt x="5084" y="1310"/>
                  </a:lnTo>
                  <a:cubicBezTo>
                    <a:pt x="5084" y="1405"/>
                    <a:pt x="5168" y="1477"/>
                    <a:pt x="5251" y="1477"/>
                  </a:cubicBezTo>
                  <a:cubicBezTo>
                    <a:pt x="5346" y="1477"/>
                    <a:pt x="5418" y="1405"/>
                    <a:pt x="5418" y="1310"/>
                  </a:cubicBezTo>
                  <a:lnTo>
                    <a:pt x="5418" y="905"/>
                  </a:lnTo>
                  <a:close/>
                  <a:moveTo>
                    <a:pt x="5251" y="0"/>
                  </a:moveTo>
                  <a:cubicBezTo>
                    <a:pt x="5168" y="0"/>
                    <a:pt x="5084" y="84"/>
                    <a:pt x="5084" y="167"/>
                  </a:cubicBezTo>
                  <a:lnTo>
                    <a:pt x="5084" y="572"/>
                  </a:lnTo>
                  <a:cubicBezTo>
                    <a:pt x="2632" y="655"/>
                    <a:pt x="655" y="2644"/>
                    <a:pt x="560" y="5096"/>
                  </a:cubicBezTo>
                  <a:lnTo>
                    <a:pt x="167" y="5096"/>
                  </a:lnTo>
                  <a:cubicBezTo>
                    <a:pt x="72" y="5096"/>
                    <a:pt x="0" y="5168"/>
                    <a:pt x="0" y="5263"/>
                  </a:cubicBezTo>
                  <a:cubicBezTo>
                    <a:pt x="0" y="5346"/>
                    <a:pt x="72" y="5418"/>
                    <a:pt x="167" y="5418"/>
                  </a:cubicBezTo>
                  <a:lnTo>
                    <a:pt x="560" y="5418"/>
                  </a:lnTo>
                  <a:cubicBezTo>
                    <a:pt x="655" y="7882"/>
                    <a:pt x="2632" y="9859"/>
                    <a:pt x="5084" y="9942"/>
                  </a:cubicBezTo>
                  <a:lnTo>
                    <a:pt x="5084" y="10347"/>
                  </a:lnTo>
                  <a:cubicBezTo>
                    <a:pt x="5084" y="10442"/>
                    <a:pt x="5168" y="10514"/>
                    <a:pt x="5251" y="10514"/>
                  </a:cubicBezTo>
                  <a:cubicBezTo>
                    <a:pt x="5346" y="10514"/>
                    <a:pt x="5418" y="10442"/>
                    <a:pt x="5418" y="10347"/>
                  </a:cubicBezTo>
                  <a:lnTo>
                    <a:pt x="5418" y="9942"/>
                  </a:lnTo>
                  <a:cubicBezTo>
                    <a:pt x="7870" y="9859"/>
                    <a:pt x="9847" y="7882"/>
                    <a:pt x="9942" y="5418"/>
                  </a:cubicBezTo>
                  <a:lnTo>
                    <a:pt x="10347" y="5418"/>
                  </a:lnTo>
                  <a:cubicBezTo>
                    <a:pt x="10430" y="5418"/>
                    <a:pt x="10502" y="5346"/>
                    <a:pt x="10502" y="5263"/>
                  </a:cubicBezTo>
                  <a:cubicBezTo>
                    <a:pt x="10502" y="5168"/>
                    <a:pt x="10442" y="5096"/>
                    <a:pt x="10347" y="5096"/>
                  </a:cubicBezTo>
                  <a:lnTo>
                    <a:pt x="9942" y="5096"/>
                  </a:lnTo>
                  <a:cubicBezTo>
                    <a:pt x="9847" y="2644"/>
                    <a:pt x="7870" y="655"/>
                    <a:pt x="5418" y="572"/>
                  </a:cubicBezTo>
                  <a:lnTo>
                    <a:pt x="5418" y="167"/>
                  </a:lnTo>
                  <a:cubicBezTo>
                    <a:pt x="5418" y="84"/>
                    <a:pt x="5346" y="0"/>
                    <a:pt x="5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" name="Google Shape;470;p61"/>
          <p:cNvSpPr txBox="1"/>
          <p:nvPr/>
        </p:nvSpPr>
        <p:spPr>
          <a:xfrm>
            <a:off x="4450650" y="3050100"/>
            <a:ext cx="3978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Work Sans Light"/>
                <a:ea typeface="Work Sans Light"/>
                <a:cs typeface="Work Sans Light"/>
                <a:sym typeface="Work Sans Light"/>
              </a:rPr>
              <a:t>Données manquantes: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Font typeface="Work Sans Light"/>
              <a:buChar char="-"/>
            </a:pPr>
            <a:r>
              <a:rPr lang="en" sz="1100">
                <a:latin typeface="Work Sans Light"/>
                <a:ea typeface="Work Sans Light"/>
                <a:cs typeface="Work Sans Light"/>
                <a:sym typeface="Work Sans Light"/>
              </a:rPr>
              <a:t>Code Postal  pour chaque client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Work Sans Light"/>
              <a:buChar char="-"/>
            </a:pPr>
            <a:r>
              <a:rPr lang="en" sz="1100">
                <a:latin typeface="Work Sans Light"/>
                <a:ea typeface="Work Sans Light"/>
                <a:cs typeface="Work Sans Light"/>
                <a:sym typeface="Work Sans Light"/>
              </a:rPr>
              <a:t>Rattacher chaque client à un vendeur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Work Sans Light"/>
                <a:ea typeface="Work Sans Light"/>
                <a:cs typeface="Work Sans Light"/>
                <a:sym typeface="Work Sans Light"/>
              </a:rPr>
              <a:t>Ouvrir d’autres bureaux/entrepôts : 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Font typeface="Work Sans Light"/>
              <a:buChar char="-"/>
            </a:pPr>
            <a:r>
              <a:rPr lang="en" sz="1100">
                <a:latin typeface="Work Sans Light"/>
                <a:ea typeface="Work Sans Light"/>
                <a:cs typeface="Work Sans Light"/>
                <a:sym typeface="Work Sans Light"/>
              </a:rPr>
              <a:t>Distribution non homogène des ventes.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Work Sans Light"/>
              <a:buChar char="-"/>
            </a:pPr>
            <a:r>
              <a:rPr lang="en" sz="1100">
                <a:latin typeface="Work Sans Light"/>
                <a:ea typeface="Work Sans Light"/>
                <a:cs typeface="Work Sans Light"/>
                <a:sym typeface="Work Sans Light"/>
              </a:rPr>
              <a:t>Très peu de ventes en Asie, beaucoup de ventes en Europe du Sud et du Nord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Work Sans Light"/>
              <a:buChar char="-"/>
            </a:pPr>
            <a:r>
              <a:rPr lang="en" sz="1100">
                <a:latin typeface="Work Sans Light"/>
                <a:ea typeface="Work Sans Light"/>
                <a:cs typeface="Work Sans Light"/>
                <a:sym typeface="Work Sans Light"/>
              </a:rPr>
              <a:t>Revoir l’emplacement des bureaux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71" name="Google Shape;471;p61"/>
          <p:cNvSpPr txBox="1"/>
          <p:nvPr/>
        </p:nvSpPr>
        <p:spPr>
          <a:xfrm>
            <a:off x="1624177" y="2728625"/>
            <a:ext cx="19059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Work Sans Light"/>
                <a:ea typeface="Work Sans Light"/>
                <a:cs typeface="Work Sans Light"/>
                <a:sym typeface="Work Sans Light"/>
              </a:rPr>
              <a:t>Création d’une relation entre  les tables paiement et commandes afin de pouvoir suivre les commandes impayées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472" name="Google Shape;472;p61"/>
          <p:cNvGrpSpPr/>
          <p:nvPr/>
        </p:nvGrpSpPr>
        <p:grpSpPr>
          <a:xfrm>
            <a:off x="2025017" y="1306439"/>
            <a:ext cx="816492" cy="816682"/>
            <a:chOff x="5774124" y="4294550"/>
            <a:chExt cx="331611" cy="331674"/>
          </a:xfrm>
        </p:grpSpPr>
        <p:sp>
          <p:nvSpPr>
            <p:cNvPr id="473" name="Google Shape;473;p61"/>
            <p:cNvSpPr/>
            <p:nvPr/>
          </p:nvSpPr>
          <p:spPr>
            <a:xfrm>
              <a:off x="5774124" y="4419664"/>
              <a:ext cx="331611" cy="206560"/>
            </a:xfrm>
            <a:custGeom>
              <a:rect b="b" l="l" r="r" t="t"/>
              <a:pathLst>
                <a:path extrusionOk="0" h="6490" w="10419">
                  <a:moveTo>
                    <a:pt x="2751" y="2905"/>
                  </a:moveTo>
                  <a:lnTo>
                    <a:pt x="2751" y="6191"/>
                  </a:lnTo>
                  <a:lnTo>
                    <a:pt x="1429" y="6191"/>
                  </a:lnTo>
                  <a:lnTo>
                    <a:pt x="1429" y="2905"/>
                  </a:lnTo>
                  <a:close/>
                  <a:moveTo>
                    <a:pt x="5847" y="2084"/>
                  </a:moveTo>
                  <a:lnTo>
                    <a:pt x="5847" y="6191"/>
                  </a:lnTo>
                  <a:lnTo>
                    <a:pt x="4525" y="6191"/>
                  </a:lnTo>
                  <a:lnTo>
                    <a:pt x="4525" y="2084"/>
                  </a:lnTo>
                  <a:close/>
                  <a:moveTo>
                    <a:pt x="8942" y="298"/>
                  </a:moveTo>
                  <a:lnTo>
                    <a:pt x="8942" y="6191"/>
                  </a:lnTo>
                  <a:lnTo>
                    <a:pt x="7609" y="6191"/>
                  </a:lnTo>
                  <a:lnTo>
                    <a:pt x="7609" y="298"/>
                  </a:lnTo>
                  <a:close/>
                  <a:moveTo>
                    <a:pt x="7466" y="0"/>
                  </a:moveTo>
                  <a:cubicBezTo>
                    <a:pt x="7383" y="0"/>
                    <a:pt x="7323" y="72"/>
                    <a:pt x="7323" y="155"/>
                  </a:cubicBezTo>
                  <a:lnTo>
                    <a:pt x="7323" y="6191"/>
                  </a:lnTo>
                  <a:lnTo>
                    <a:pt x="6156" y="6191"/>
                  </a:lnTo>
                  <a:lnTo>
                    <a:pt x="6156" y="1941"/>
                  </a:lnTo>
                  <a:cubicBezTo>
                    <a:pt x="6156" y="1846"/>
                    <a:pt x="6085" y="1786"/>
                    <a:pt x="6013" y="1786"/>
                  </a:cubicBezTo>
                  <a:lnTo>
                    <a:pt x="4370" y="1786"/>
                  </a:lnTo>
                  <a:cubicBezTo>
                    <a:pt x="4287" y="1786"/>
                    <a:pt x="4227" y="1858"/>
                    <a:pt x="4227" y="1941"/>
                  </a:cubicBezTo>
                  <a:lnTo>
                    <a:pt x="4227" y="6191"/>
                  </a:lnTo>
                  <a:lnTo>
                    <a:pt x="3061" y="6191"/>
                  </a:lnTo>
                  <a:lnTo>
                    <a:pt x="3061" y="2751"/>
                  </a:lnTo>
                  <a:cubicBezTo>
                    <a:pt x="3061" y="2667"/>
                    <a:pt x="2989" y="2608"/>
                    <a:pt x="2918" y="2608"/>
                  </a:cubicBezTo>
                  <a:lnTo>
                    <a:pt x="1275" y="2608"/>
                  </a:lnTo>
                  <a:cubicBezTo>
                    <a:pt x="1191" y="2608"/>
                    <a:pt x="1132" y="2679"/>
                    <a:pt x="1132" y="2751"/>
                  </a:cubicBezTo>
                  <a:lnTo>
                    <a:pt x="1132" y="6191"/>
                  </a:lnTo>
                  <a:lnTo>
                    <a:pt x="144" y="6191"/>
                  </a:lnTo>
                  <a:cubicBezTo>
                    <a:pt x="60" y="6191"/>
                    <a:pt x="1" y="6263"/>
                    <a:pt x="1" y="6346"/>
                  </a:cubicBezTo>
                  <a:cubicBezTo>
                    <a:pt x="1" y="6430"/>
                    <a:pt x="72" y="6489"/>
                    <a:pt x="144" y="6489"/>
                  </a:cubicBezTo>
                  <a:lnTo>
                    <a:pt x="10264" y="6489"/>
                  </a:lnTo>
                  <a:cubicBezTo>
                    <a:pt x="10359" y="6489"/>
                    <a:pt x="10419" y="6418"/>
                    <a:pt x="10419" y="6346"/>
                  </a:cubicBezTo>
                  <a:cubicBezTo>
                    <a:pt x="10395" y="6251"/>
                    <a:pt x="10323" y="6191"/>
                    <a:pt x="10240" y="6191"/>
                  </a:cubicBezTo>
                  <a:lnTo>
                    <a:pt x="9252" y="6191"/>
                  </a:lnTo>
                  <a:lnTo>
                    <a:pt x="9252" y="155"/>
                  </a:lnTo>
                  <a:cubicBezTo>
                    <a:pt x="9252" y="60"/>
                    <a:pt x="9180" y="0"/>
                    <a:pt x="9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74" name="Google Shape;474;p61"/>
            <p:cNvSpPr/>
            <p:nvPr/>
          </p:nvSpPr>
          <p:spPr>
            <a:xfrm>
              <a:off x="5778294" y="4294550"/>
              <a:ext cx="316461" cy="191442"/>
            </a:xfrm>
            <a:custGeom>
              <a:rect b="b" l="l" r="r" t="t"/>
              <a:pathLst>
                <a:path extrusionOk="0" h="6015" w="9943">
                  <a:moveTo>
                    <a:pt x="9447" y="0"/>
                  </a:moveTo>
                  <a:cubicBezTo>
                    <a:pt x="9433" y="0"/>
                    <a:pt x="9420" y="1"/>
                    <a:pt x="9407" y="2"/>
                  </a:cubicBezTo>
                  <a:lnTo>
                    <a:pt x="8097" y="169"/>
                  </a:lnTo>
                  <a:cubicBezTo>
                    <a:pt x="7847" y="193"/>
                    <a:pt x="7644" y="455"/>
                    <a:pt x="7680" y="705"/>
                  </a:cubicBezTo>
                  <a:cubicBezTo>
                    <a:pt x="7703" y="951"/>
                    <a:pt x="7914" y="1123"/>
                    <a:pt x="8167" y="1123"/>
                  </a:cubicBezTo>
                  <a:cubicBezTo>
                    <a:pt x="8183" y="1123"/>
                    <a:pt x="8200" y="1123"/>
                    <a:pt x="8216" y="1121"/>
                  </a:cubicBezTo>
                  <a:lnTo>
                    <a:pt x="8323" y="1109"/>
                  </a:lnTo>
                  <a:lnTo>
                    <a:pt x="8323" y="1109"/>
                  </a:lnTo>
                  <a:cubicBezTo>
                    <a:pt x="6716" y="2967"/>
                    <a:pt x="4811" y="3919"/>
                    <a:pt x="3465" y="4407"/>
                  </a:cubicBezTo>
                  <a:cubicBezTo>
                    <a:pt x="1787" y="5003"/>
                    <a:pt x="477" y="5062"/>
                    <a:pt x="477" y="5062"/>
                  </a:cubicBezTo>
                  <a:cubicBezTo>
                    <a:pt x="203" y="5074"/>
                    <a:pt x="1" y="5288"/>
                    <a:pt x="13" y="5550"/>
                  </a:cubicBezTo>
                  <a:cubicBezTo>
                    <a:pt x="24" y="5824"/>
                    <a:pt x="239" y="6015"/>
                    <a:pt x="489" y="6015"/>
                  </a:cubicBezTo>
                  <a:lnTo>
                    <a:pt x="501" y="6015"/>
                  </a:lnTo>
                  <a:cubicBezTo>
                    <a:pt x="560" y="6015"/>
                    <a:pt x="1953" y="5967"/>
                    <a:pt x="3775" y="5312"/>
                  </a:cubicBezTo>
                  <a:cubicBezTo>
                    <a:pt x="4811" y="4943"/>
                    <a:pt x="5775" y="4467"/>
                    <a:pt x="6656" y="3872"/>
                  </a:cubicBezTo>
                  <a:cubicBezTo>
                    <a:pt x="6728" y="3824"/>
                    <a:pt x="6740" y="3729"/>
                    <a:pt x="6692" y="3669"/>
                  </a:cubicBezTo>
                  <a:cubicBezTo>
                    <a:pt x="6670" y="3618"/>
                    <a:pt x="6621" y="3594"/>
                    <a:pt x="6573" y="3594"/>
                  </a:cubicBezTo>
                  <a:cubicBezTo>
                    <a:pt x="6542" y="3594"/>
                    <a:pt x="6512" y="3603"/>
                    <a:pt x="6490" y="3622"/>
                  </a:cubicBezTo>
                  <a:cubicBezTo>
                    <a:pt x="5620" y="4205"/>
                    <a:pt x="4692" y="4681"/>
                    <a:pt x="3692" y="5038"/>
                  </a:cubicBezTo>
                  <a:cubicBezTo>
                    <a:pt x="1906" y="5669"/>
                    <a:pt x="560" y="5717"/>
                    <a:pt x="525" y="5717"/>
                  </a:cubicBezTo>
                  <a:cubicBezTo>
                    <a:pt x="429" y="5717"/>
                    <a:pt x="358" y="5646"/>
                    <a:pt x="346" y="5550"/>
                  </a:cubicBezTo>
                  <a:cubicBezTo>
                    <a:pt x="346" y="5467"/>
                    <a:pt x="417" y="5372"/>
                    <a:pt x="501" y="5372"/>
                  </a:cubicBezTo>
                  <a:cubicBezTo>
                    <a:pt x="525" y="5372"/>
                    <a:pt x="1858" y="5336"/>
                    <a:pt x="3596" y="4705"/>
                  </a:cubicBezTo>
                  <a:cubicBezTo>
                    <a:pt x="5061" y="4181"/>
                    <a:pt x="7144" y="3133"/>
                    <a:pt x="8835" y="1014"/>
                  </a:cubicBezTo>
                  <a:cubicBezTo>
                    <a:pt x="8927" y="911"/>
                    <a:pt x="8842" y="763"/>
                    <a:pt x="8718" y="763"/>
                  </a:cubicBezTo>
                  <a:cubicBezTo>
                    <a:pt x="8714" y="763"/>
                    <a:pt x="8709" y="764"/>
                    <a:pt x="8704" y="764"/>
                  </a:cubicBezTo>
                  <a:lnTo>
                    <a:pt x="8216" y="824"/>
                  </a:lnTo>
                  <a:cubicBezTo>
                    <a:pt x="8208" y="825"/>
                    <a:pt x="8200" y="825"/>
                    <a:pt x="8192" y="825"/>
                  </a:cubicBezTo>
                  <a:cubicBezTo>
                    <a:pt x="8109" y="825"/>
                    <a:pt x="8047" y="769"/>
                    <a:pt x="8025" y="693"/>
                  </a:cubicBezTo>
                  <a:cubicBezTo>
                    <a:pt x="7990" y="586"/>
                    <a:pt x="8061" y="478"/>
                    <a:pt x="8168" y="478"/>
                  </a:cubicBezTo>
                  <a:lnTo>
                    <a:pt x="9478" y="312"/>
                  </a:lnTo>
                  <a:cubicBezTo>
                    <a:pt x="9484" y="311"/>
                    <a:pt x="9490" y="311"/>
                    <a:pt x="9496" y="311"/>
                  </a:cubicBezTo>
                  <a:cubicBezTo>
                    <a:pt x="9594" y="311"/>
                    <a:pt x="9669" y="400"/>
                    <a:pt x="9669" y="490"/>
                  </a:cubicBezTo>
                  <a:lnTo>
                    <a:pt x="9669" y="1800"/>
                  </a:lnTo>
                  <a:cubicBezTo>
                    <a:pt x="9669" y="1895"/>
                    <a:pt x="9597" y="1979"/>
                    <a:pt x="9490" y="1979"/>
                  </a:cubicBezTo>
                  <a:cubicBezTo>
                    <a:pt x="9407" y="1979"/>
                    <a:pt x="9311" y="1907"/>
                    <a:pt x="9311" y="1800"/>
                  </a:cubicBezTo>
                  <a:lnTo>
                    <a:pt x="9311" y="1407"/>
                  </a:lnTo>
                  <a:cubicBezTo>
                    <a:pt x="9311" y="1348"/>
                    <a:pt x="9264" y="1288"/>
                    <a:pt x="9204" y="1252"/>
                  </a:cubicBezTo>
                  <a:cubicBezTo>
                    <a:pt x="9187" y="1242"/>
                    <a:pt x="9169" y="1238"/>
                    <a:pt x="9152" y="1238"/>
                  </a:cubicBezTo>
                  <a:cubicBezTo>
                    <a:pt x="9106" y="1238"/>
                    <a:pt x="9060" y="1266"/>
                    <a:pt x="9026" y="1300"/>
                  </a:cubicBezTo>
                  <a:cubicBezTo>
                    <a:pt x="8466" y="2002"/>
                    <a:pt x="7811" y="2633"/>
                    <a:pt x="7097" y="3193"/>
                  </a:cubicBezTo>
                  <a:cubicBezTo>
                    <a:pt x="7037" y="3229"/>
                    <a:pt x="7025" y="3336"/>
                    <a:pt x="7061" y="3395"/>
                  </a:cubicBezTo>
                  <a:cubicBezTo>
                    <a:pt x="7091" y="3433"/>
                    <a:pt x="7144" y="3451"/>
                    <a:pt x="7194" y="3451"/>
                  </a:cubicBezTo>
                  <a:cubicBezTo>
                    <a:pt x="7224" y="3451"/>
                    <a:pt x="7253" y="3445"/>
                    <a:pt x="7275" y="3431"/>
                  </a:cubicBezTo>
                  <a:cubicBezTo>
                    <a:pt x="7895" y="2943"/>
                    <a:pt x="8466" y="2419"/>
                    <a:pt x="8990" y="1824"/>
                  </a:cubicBezTo>
                  <a:cubicBezTo>
                    <a:pt x="9002" y="2074"/>
                    <a:pt x="9204" y="2276"/>
                    <a:pt x="9466" y="2276"/>
                  </a:cubicBezTo>
                  <a:cubicBezTo>
                    <a:pt x="9728" y="2276"/>
                    <a:pt x="9942" y="2074"/>
                    <a:pt x="9942" y="1800"/>
                  </a:cubicBezTo>
                  <a:lnTo>
                    <a:pt x="9942" y="478"/>
                  </a:lnTo>
                  <a:cubicBezTo>
                    <a:pt x="9942" y="347"/>
                    <a:pt x="9883" y="216"/>
                    <a:pt x="9776" y="121"/>
                  </a:cubicBezTo>
                  <a:cubicBezTo>
                    <a:pt x="9679" y="46"/>
                    <a:pt x="9564" y="0"/>
                    <a:pt x="9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475" name="Google Shape;475;p61"/>
          <p:cNvSpPr txBox="1"/>
          <p:nvPr>
            <p:ph idx="4294967295" type="title"/>
          </p:nvPr>
        </p:nvSpPr>
        <p:spPr>
          <a:xfrm>
            <a:off x="1265063" y="2236544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FINANCIER</a:t>
            </a:r>
            <a:endParaRPr/>
          </a:p>
        </p:txBody>
      </p:sp>
      <p:cxnSp>
        <p:nvCxnSpPr>
          <p:cNvPr id="476" name="Google Shape;476;p61"/>
          <p:cNvCxnSpPr/>
          <p:nvPr/>
        </p:nvCxnSpPr>
        <p:spPr>
          <a:xfrm>
            <a:off x="2222363" y="2877663"/>
            <a:ext cx="421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7" name="Google Shape;477;p61"/>
          <p:cNvSpPr txBox="1"/>
          <p:nvPr>
            <p:ph idx="4294967295" type="title"/>
          </p:nvPr>
        </p:nvSpPr>
        <p:spPr>
          <a:xfrm>
            <a:off x="4807875" y="2236556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VENTES</a:t>
            </a:r>
            <a:endParaRPr/>
          </a:p>
        </p:txBody>
      </p:sp>
      <p:cxnSp>
        <p:nvCxnSpPr>
          <p:cNvPr id="478" name="Google Shape;478;p61"/>
          <p:cNvCxnSpPr/>
          <p:nvPr/>
        </p:nvCxnSpPr>
        <p:spPr>
          <a:xfrm>
            <a:off x="5765163" y="2877675"/>
            <a:ext cx="421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/>
          <p:nvPr>
            <p:ph idx="1" type="subTitle"/>
          </p:nvPr>
        </p:nvSpPr>
        <p:spPr>
          <a:xfrm>
            <a:off x="1246475" y="2116750"/>
            <a:ext cx="3176400" cy="27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 des mouvements de stocks</a:t>
            </a:r>
            <a:endParaRPr sz="12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Stock trop important pour des produits peu commandés</a:t>
            </a:r>
            <a:endParaRPr sz="12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62"/>
          <p:cNvSpPr txBox="1"/>
          <p:nvPr>
            <p:ph idx="5" type="subTitle"/>
          </p:nvPr>
        </p:nvSpPr>
        <p:spPr>
          <a:xfrm>
            <a:off x="4856825" y="2256750"/>
            <a:ext cx="4017300" cy="28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Période d’arrêts? </a:t>
            </a:r>
            <a:r>
              <a:rPr lang="en"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Date d'entrée et de sortie des employés</a:t>
            </a:r>
            <a:endParaRPr sz="1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 des données RGPD?</a:t>
            </a:r>
            <a:endParaRPr sz="1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Controle des adresses mails (erreur) </a:t>
            </a:r>
            <a:endParaRPr sz="1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Mais que fait Kato Yoshimi, au Japon? </a:t>
            </a:r>
            <a:endParaRPr sz="1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Et Tom King, en Australie?</a:t>
            </a:r>
            <a:endParaRPr sz="1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85" name="Google Shape;485;p62"/>
          <p:cNvSpPr txBox="1"/>
          <p:nvPr>
            <p:ph type="title"/>
          </p:nvPr>
        </p:nvSpPr>
        <p:spPr>
          <a:xfrm>
            <a:off x="948600" y="1729644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LOGISTIQUE</a:t>
            </a:r>
            <a:endParaRPr/>
          </a:p>
        </p:txBody>
      </p:sp>
      <p:sp>
        <p:nvSpPr>
          <p:cNvPr id="486" name="Google Shape;486;p62"/>
          <p:cNvSpPr txBox="1"/>
          <p:nvPr>
            <p:ph idx="4" type="title"/>
          </p:nvPr>
        </p:nvSpPr>
        <p:spPr>
          <a:xfrm>
            <a:off x="5684875" y="1589044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RESSOURCES HUMAINES</a:t>
            </a:r>
            <a:endParaRPr/>
          </a:p>
        </p:txBody>
      </p:sp>
      <p:cxnSp>
        <p:nvCxnSpPr>
          <p:cNvPr id="487" name="Google Shape;487;p62"/>
          <p:cNvCxnSpPr/>
          <p:nvPr/>
        </p:nvCxnSpPr>
        <p:spPr>
          <a:xfrm>
            <a:off x="1905900" y="2256738"/>
            <a:ext cx="421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62"/>
          <p:cNvCxnSpPr/>
          <p:nvPr/>
        </p:nvCxnSpPr>
        <p:spPr>
          <a:xfrm>
            <a:off x="6642175" y="2256738"/>
            <a:ext cx="421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89" name="Google Shape;489;p62"/>
          <p:cNvGrpSpPr/>
          <p:nvPr/>
        </p:nvGrpSpPr>
        <p:grpSpPr>
          <a:xfrm>
            <a:off x="1803076" y="1101906"/>
            <a:ext cx="627449" cy="627749"/>
            <a:chOff x="7978704" y="2625123"/>
            <a:chExt cx="366522" cy="366719"/>
          </a:xfrm>
        </p:grpSpPr>
        <p:sp>
          <p:nvSpPr>
            <p:cNvPr id="490" name="Google Shape;490;p62"/>
            <p:cNvSpPr/>
            <p:nvPr/>
          </p:nvSpPr>
          <p:spPr>
            <a:xfrm>
              <a:off x="7978704" y="2625123"/>
              <a:ext cx="267390" cy="156158"/>
            </a:xfrm>
            <a:custGeom>
              <a:rect b="b" l="l" r="r" t="t"/>
              <a:pathLst>
                <a:path extrusionOk="0" h="4762" w="8154">
                  <a:moveTo>
                    <a:pt x="4908" y="0"/>
                  </a:moveTo>
                  <a:cubicBezTo>
                    <a:pt x="2356" y="0"/>
                    <a:pt x="174" y="2041"/>
                    <a:pt x="6" y="4587"/>
                  </a:cubicBezTo>
                  <a:cubicBezTo>
                    <a:pt x="0" y="4678"/>
                    <a:pt x="68" y="4755"/>
                    <a:pt x="159" y="4761"/>
                  </a:cubicBezTo>
                  <a:cubicBezTo>
                    <a:pt x="163" y="4761"/>
                    <a:pt x="167" y="4761"/>
                    <a:pt x="171" y="4761"/>
                  </a:cubicBezTo>
                  <a:cubicBezTo>
                    <a:pt x="245" y="4761"/>
                    <a:pt x="299" y="4711"/>
                    <a:pt x="333" y="4608"/>
                  </a:cubicBezTo>
                  <a:cubicBezTo>
                    <a:pt x="491" y="2209"/>
                    <a:pt x="2500" y="330"/>
                    <a:pt x="4908" y="330"/>
                  </a:cubicBezTo>
                  <a:cubicBezTo>
                    <a:pt x="5990" y="330"/>
                    <a:pt x="7039" y="715"/>
                    <a:pt x="7866" y="1412"/>
                  </a:cubicBezTo>
                  <a:cubicBezTo>
                    <a:pt x="7896" y="1438"/>
                    <a:pt x="7933" y="1451"/>
                    <a:pt x="7971" y="1451"/>
                  </a:cubicBezTo>
                  <a:cubicBezTo>
                    <a:pt x="8017" y="1451"/>
                    <a:pt x="8064" y="1430"/>
                    <a:pt x="8095" y="1391"/>
                  </a:cubicBezTo>
                  <a:cubicBezTo>
                    <a:pt x="8154" y="1323"/>
                    <a:pt x="8145" y="1221"/>
                    <a:pt x="8077" y="1162"/>
                  </a:cubicBezTo>
                  <a:cubicBezTo>
                    <a:pt x="7192" y="412"/>
                    <a:pt x="6066" y="0"/>
                    <a:pt x="4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62"/>
            <p:cNvSpPr/>
            <p:nvPr/>
          </p:nvSpPr>
          <p:spPr>
            <a:xfrm>
              <a:off x="8194118" y="2842504"/>
              <a:ext cx="111855" cy="110183"/>
            </a:xfrm>
            <a:custGeom>
              <a:rect b="b" l="l" r="r" t="t"/>
              <a:pathLst>
                <a:path extrusionOk="0" h="3360" w="3411">
                  <a:moveTo>
                    <a:pt x="1730" y="0"/>
                  </a:moveTo>
                  <a:cubicBezTo>
                    <a:pt x="1437" y="0"/>
                    <a:pt x="1144" y="74"/>
                    <a:pt x="888" y="222"/>
                  </a:cubicBezTo>
                  <a:cubicBezTo>
                    <a:pt x="812" y="269"/>
                    <a:pt x="785" y="369"/>
                    <a:pt x="829" y="446"/>
                  </a:cubicBezTo>
                  <a:cubicBezTo>
                    <a:pt x="861" y="499"/>
                    <a:pt x="917" y="529"/>
                    <a:pt x="973" y="529"/>
                  </a:cubicBezTo>
                  <a:cubicBezTo>
                    <a:pt x="1000" y="529"/>
                    <a:pt x="1028" y="522"/>
                    <a:pt x="1053" y="507"/>
                  </a:cubicBezTo>
                  <a:cubicBezTo>
                    <a:pt x="1253" y="391"/>
                    <a:pt x="1503" y="327"/>
                    <a:pt x="1743" y="327"/>
                  </a:cubicBezTo>
                  <a:cubicBezTo>
                    <a:pt x="1824" y="327"/>
                    <a:pt x="1903" y="334"/>
                    <a:pt x="1979" y="349"/>
                  </a:cubicBezTo>
                  <a:cubicBezTo>
                    <a:pt x="2605" y="463"/>
                    <a:pt x="3081" y="1043"/>
                    <a:pt x="3081" y="1678"/>
                  </a:cubicBezTo>
                  <a:cubicBezTo>
                    <a:pt x="3081" y="2425"/>
                    <a:pt x="2476" y="3030"/>
                    <a:pt x="1729" y="3030"/>
                  </a:cubicBezTo>
                  <a:cubicBezTo>
                    <a:pt x="1103" y="3030"/>
                    <a:pt x="518" y="2548"/>
                    <a:pt x="400" y="1931"/>
                  </a:cubicBezTo>
                  <a:cubicBezTo>
                    <a:pt x="338" y="1604"/>
                    <a:pt x="412" y="1225"/>
                    <a:pt x="591" y="946"/>
                  </a:cubicBezTo>
                  <a:cubicBezTo>
                    <a:pt x="641" y="869"/>
                    <a:pt x="620" y="769"/>
                    <a:pt x="544" y="719"/>
                  </a:cubicBezTo>
                  <a:cubicBezTo>
                    <a:pt x="517" y="701"/>
                    <a:pt x="486" y="693"/>
                    <a:pt x="456" y="693"/>
                  </a:cubicBezTo>
                  <a:cubicBezTo>
                    <a:pt x="401" y="693"/>
                    <a:pt x="348" y="720"/>
                    <a:pt x="318" y="769"/>
                  </a:cubicBezTo>
                  <a:cubicBezTo>
                    <a:pt x="94" y="1113"/>
                    <a:pt x="0" y="1587"/>
                    <a:pt x="79" y="1992"/>
                  </a:cubicBezTo>
                  <a:cubicBezTo>
                    <a:pt x="223" y="2766"/>
                    <a:pt x="941" y="3360"/>
                    <a:pt x="1729" y="3360"/>
                  </a:cubicBezTo>
                  <a:cubicBezTo>
                    <a:pt x="2655" y="3360"/>
                    <a:pt x="3411" y="2604"/>
                    <a:pt x="3411" y="1678"/>
                  </a:cubicBezTo>
                  <a:cubicBezTo>
                    <a:pt x="3411" y="1063"/>
                    <a:pt x="3073" y="496"/>
                    <a:pt x="2532" y="202"/>
                  </a:cubicBezTo>
                  <a:cubicBezTo>
                    <a:pt x="2285" y="67"/>
                    <a:pt x="2008" y="0"/>
                    <a:pt x="1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62"/>
            <p:cNvSpPr/>
            <p:nvPr/>
          </p:nvSpPr>
          <p:spPr>
            <a:xfrm>
              <a:off x="7978802" y="2647389"/>
              <a:ext cx="366423" cy="344452"/>
            </a:xfrm>
            <a:custGeom>
              <a:rect b="b" l="l" r="r" t="t"/>
              <a:pathLst>
                <a:path extrusionOk="0" h="10504" w="11174">
                  <a:moveTo>
                    <a:pt x="5069" y="333"/>
                  </a:moveTo>
                  <a:cubicBezTo>
                    <a:pt x="6022" y="374"/>
                    <a:pt x="6889" y="756"/>
                    <a:pt x="7548" y="1362"/>
                  </a:cubicBezTo>
                  <a:lnTo>
                    <a:pt x="7428" y="1482"/>
                  </a:lnTo>
                  <a:cubicBezTo>
                    <a:pt x="7363" y="1547"/>
                    <a:pt x="7363" y="1650"/>
                    <a:pt x="7428" y="1715"/>
                  </a:cubicBezTo>
                  <a:cubicBezTo>
                    <a:pt x="7466" y="1746"/>
                    <a:pt x="7504" y="1761"/>
                    <a:pt x="7543" y="1761"/>
                  </a:cubicBezTo>
                  <a:cubicBezTo>
                    <a:pt x="7581" y="1761"/>
                    <a:pt x="7620" y="1746"/>
                    <a:pt x="7660" y="1715"/>
                  </a:cubicBezTo>
                  <a:lnTo>
                    <a:pt x="7780" y="1594"/>
                  </a:lnTo>
                  <a:cubicBezTo>
                    <a:pt x="8386" y="2253"/>
                    <a:pt x="8768" y="3117"/>
                    <a:pt x="8807" y="4073"/>
                  </a:cubicBezTo>
                  <a:lnTo>
                    <a:pt x="8636" y="4073"/>
                  </a:lnTo>
                  <a:cubicBezTo>
                    <a:pt x="8545" y="4073"/>
                    <a:pt x="8471" y="4146"/>
                    <a:pt x="8471" y="4238"/>
                  </a:cubicBezTo>
                  <a:cubicBezTo>
                    <a:pt x="8471" y="4326"/>
                    <a:pt x="8545" y="4399"/>
                    <a:pt x="8636" y="4399"/>
                  </a:cubicBezTo>
                  <a:lnTo>
                    <a:pt x="8807" y="4399"/>
                  </a:lnTo>
                  <a:cubicBezTo>
                    <a:pt x="8804" y="4532"/>
                    <a:pt x="8789" y="4664"/>
                    <a:pt x="8771" y="4793"/>
                  </a:cubicBezTo>
                  <a:cubicBezTo>
                    <a:pt x="8742" y="4767"/>
                    <a:pt x="8704" y="4752"/>
                    <a:pt x="8662" y="4752"/>
                  </a:cubicBezTo>
                  <a:lnTo>
                    <a:pt x="7933" y="4752"/>
                  </a:lnTo>
                  <a:cubicBezTo>
                    <a:pt x="7857" y="4752"/>
                    <a:pt x="7792" y="4802"/>
                    <a:pt x="7775" y="4873"/>
                  </a:cubicBezTo>
                  <a:lnTo>
                    <a:pt x="7639" y="5396"/>
                  </a:lnTo>
                  <a:cubicBezTo>
                    <a:pt x="7480" y="5443"/>
                    <a:pt x="7328" y="5505"/>
                    <a:pt x="7183" y="5584"/>
                  </a:cubicBezTo>
                  <a:lnTo>
                    <a:pt x="6719" y="5311"/>
                  </a:lnTo>
                  <a:cubicBezTo>
                    <a:pt x="6692" y="5295"/>
                    <a:pt x="6663" y="5287"/>
                    <a:pt x="6633" y="5287"/>
                  </a:cubicBezTo>
                  <a:cubicBezTo>
                    <a:pt x="6591" y="5287"/>
                    <a:pt x="6550" y="5303"/>
                    <a:pt x="6519" y="5334"/>
                  </a:cubicBezTo>
                  <a:lnTo>
                    <a:pt x="6004" y="5852"/>
                  </a:lnTo>
                  <a:cubicBezTo>
                    <a:pt x="5951" y="5902"/>
                    <a:pt x="5940" y="5984"/>
                    <a:pt x="5978" y="6049"/>
                  </a:cubicBezTo>
                  <a:lnTo>
                    <a:pt x="6251" y="6513"/>
                  </a:lnTo>
                  <a:cubicBezTo>
                    <a:pt x="6175" y="6657"/>
                    <a:pt x="6110" y="6810"/>
                    <a:pt x="6063" y="6969"/>
                  </a:cubicBezTo>
                  <a:lnTo>
                    <a:pt x="5543" y="7104"/>
                  </a:lnTo>
                  <a:cubicBezTo>
                    <a:pt x="5469" y="7122"/>
                    <a:pt x="5419" y="7190"/>
                    <a:pt x="5419" y="7263"/>
                  </a:cubicBezTo>
                  <a:lnTo>
                    <a:pt x="5419" y="7992"/>
                  </a:lnTo>
                  <a:cubicBezTo>
                    <a:pt x="5419" y="8033"/>
                    <a:pt x="5437" y="8072"/>
                    <a:pt x="5463" y="8101"/>
                  </a:cubicBezTo>
                  <a:cubicBezTo>
                    <a:pt x="5331" y="8122"/>
                    <a:pt x="5202" y="8133"/>
                    <a:pt x="5069" y="8139"/>
                  </a:cubicBezTo>
                  <a:lnTo>
                    <a:pt x="5069" y="7966"/>
                  </a:lnTo>
                  <a:cubicBezTo>
                    <a:pt x="5069" y="7878"/>
                    <a:pt x="4996" y="7804"/>
                    <a:pt x="4905" y="7804"/>
                  </a:cubicBezTo>
                  <a:cubicBezTo>
                    <a:pt x="4814" y="7804"/>
                    <a:pt x="4740" y="7878"/>
                    <a:pt x="4740" y="7966"/>
                  </a:cubicBezTo>
                  <a:lnTo>
                    <a:pt x="4740" y="8139"/>
                  </a:lnTo>
                  <a:cubicBezTo>
                    <a:pt x="3787" y="8098"/>
                    <a:pt x="2920" y="7716"/>
                    <a:pt x="2261" y="7110"/>
                  </a:cubicBezTo>
                  <a:lnTo>
                    <a:pt x="2382" y="6990"/>
                  </a:lnTo>
                  <a:cubicBezTo>
                    <a:pt x="2447" y="6925"/>
                    <a:pt x="2447" y="6822"/>
                    <a:pt x="2382" y="6757"/>
                  </a:cubicBezTo>
                  <a:cubicBezTo>
                    <a:pt x="2350" y="6727"/>
                    <a:pt x="2308" y="6711"/>
                    <a:pt x="2266" y="6711"/>
                  </a:cubicBezTo>
                  <a:cubicBezTo>
                    <a:pt x="2224" y="6711"/>
                    <a:pt x="2182" y="6727"/>
                    <a:pt x="2150" y="6757"/>
                  </a:cubicBezTo>
                  <a:lnTo>
                    <a:pt x="2032" y="6878"/>
                  </a:lnTo>
                  <a:cubicBezTo>
                    <a:pt x="1423" y="6219"/>
                    <a:pt x="1041" y="5355"/>
                    <a:pt x="1003" y="4399"/>
                  </a:cubicBezTo>
                  <a:lnTo>
                    <a:pt x="1173" y="4399"/>
                  </a:lnTo>
                  <a:cubicBezTo>
                    <a:pt x="1265" y="4399"/>
                    <a:pt x="1338" y="4326"/>
                    <a:pt x="1338" y="4235"/>
                  </a:cubicBezTo>
                  <a:cubicBezTo>
                    <a:pt x="1338" y="4146"/>
                    <a:pt x="1265" y="4073"/>
                    <a:pt x="1173" y="4073"/>
                  </a:cubicBezTo>
                  <a:lnTo>
                    <a:pt x="1003" y="4073"/>
                  </a:lnTo>
                  <a:cubicBezTo>
                    <a:pt x="1041" y="3117"/>
                    <a:pt x="1423" y="2253"/>
                    <a:pt x="2032" y="1594"/>
                  </a:cubicBezTo>
                  <a:lnTo>
                    <a:pt x="2150" y="1715"/>
                  </a:lnTo>
                  <a:cubicBezTo>
                    <a:pt x="2189" y="1746"/>
                    <a:pt x="2228" y="1761"/>
                    <a:pt x="2267" y="1761"/>
                  </a:cubicBezTo>
                  <a:cubicBezTo>
                    <a:pt x="2305" y="1761"/>
                    <a:pt x="2344" y="1746"/>
                    <a:pt x="2382" y="1715"/>
                  </a:cubicBezTo>
                  <a:cubicBezTo>
                    <a:pt x="2447" y="1650"/>
                    <a:pt x="2447" y="1547"/>
                    <a:pt x="2382" y="1482"/>
                  </a:cubicBezTo>
                  <a:lnTo>
                    <a:pt x="2261" y="1362"/>
                  </a:lnTo>
                  <a:cubicBezTo>
                    <a:pt x="2920" y="756"/>
                    <a:pt x="3787" y="374"/>
                    <a:pt x="4740" y="333"/>
                  </a:cubicBezTo>
                  <a:lnTo>
                    <a:pt x="4740" y="506"/>
                  </a:lnTo>
                  <a:cubicBezTo>
                    <a:pt x="4740" y="594"/>
                    <a:pt x="4814" y="668"/>
                    <a:pt x="4905" y="668"/>
                  </a:cubicBezTo>
                  <a:cubicBezTo>
                    <a:pt x="4996" y="668"/>
                    <a:pt x="5069" y="594"/>
                    <a:pt x="5069" y="506"/>
                  </a:cubicBezTo>
                  <a:lnTo>
                    <a:pt x="5069" y="333"/>
                  </a:lnTo>
                  <a:close/>
                  <a:moveTo>
                    <a:pt x="8533" y="5078"/>
                  </a:moveTo>
                  <a:lnTo>
                    <a:pt x="8660" y="5570"/>
                  </a:lnTo>
                  <a:cubicBezTo>
                    <a:pt x="8674" y="5628"/>
                    <a:pt x="8721" y="5672"/>
                    <a:pt x="8780" y="5687"/>
                  </a:cubicBezTo>
                  <a:cubicBezTo>
                    <a:pt x="8971" y="5734"/>
                    <a:pt x="9156" y="5811"/>
                    <a:pt x="9327" y="5914"/>
                  </a:cubicBezTo>
                  <a:cubicBezTo>
                    <a:pt x="9352" y="5930"/>
                    <a:pt x="9381" y="5938"/>
                    <a:pt x="9411" y="5938"/>
                  </a:cubicBezTo>
                  <a:cubicBezTo>
                    <a:pt x="9440" y="5938"/>
                    <a:pt x="9470" y="5930"/>
                    <a:pt x="9495" y="5914"/>
                  </a:cubicBezTo>
                  <a:lnTo>
                    <a:pt x="9933" y="5658"/>
                  </a:lnTo>
                  <a:lnTo>
                    <a:pt x="10268" y="5993"/>
                  </a:lnTo>
                  <a:lnTo>
                    <a:pt x="10009" y="6428"/>
                  </a:lnTo>
                  <a:cubicBezTo>
                    <a:pt x="9980" y="6481"/>
                    <a:pt x="9980" y="6546"/>
                    <a:pt x="10009" y="6596"/>
                  </a:cubicBezTo>
                  <a:cubicBezTo>
                    <a:pt x="10112" y="6766"/>
                    <a:pt x="10189" y="6951"/>
                    <a:pt x="10236" y="7143"/>
                  </a:cubicBezTo>
                  <a:cubicBezTo>
                    <a:pt x="10250" y="7201"/>
                    <a:pt x="10297" y="7248"/>
                    <a:pt x="10356" y="7263"/>
                  </a:cubicBezTo>
                  <a:lnTo>
                    <a:pt x="10847" y="7390"/>
                  </a:lnTo>
                  <a:lnTo>
                    <a:pt x="10847" y="7866"/>
                  </a:lnTo>
                  <a:lnTo>
                    <a:pt x="10356" y="7992"/>
                  </a:lnTo>
                  <a:cubicBezTo>
                    <a:pt x="10297" y="8007"/>
                    <a:pt x="10250" y="8051"/>
                    <a:pt x="10236" y="8110"/>
                  </a:cubicBezTo>
                  <a:cubicBezTo>
                    <a:pt x="10189" y="8304"/>
                    <a:pt x="10112" y="8486"/>
                    <a:pt x="10009" y="8657"/>
                  </a:cubicBezTo>
                  <a:cubicBezTo>
                    <a:pt x="9980" y="8710"/>
                    <a:pt x="9980" y="8774"/>
                    <a:pt x="10009" y="8824"/>
                  </a:cubicBezTo>
                  <a:lnTo>
                    <a:pt x="10268" y="9263"/>
                  </a:lnTo>
                  <a:lnTo>
                    <a:pt x="9933" y="9598"/>
                  </a:lnTo>
                  <a:lnTo>
                    <a:pt x="9495" y="9339"/>
                  </a:lnTo>
                  <a:cubicBezTo>
                    <a:pt x="9469" y="9325"/>
                    <a:pt x="9441" y="9317"/>
                    <a:pt x="9413" y="9317"/>
                  </a:cubicBezTo>
                  <a:cubicBezTo>
                    <a:pt x="9383" y="9317"/>
                    <a:pt x="9354" y="9325"/>
                    <a:pt x="9327" y="9342"/>
                  </a:cubicBezTo>
                  <a:cubicBezTo>
                    <a:pt x="9156" y="9442"/>
                    <a:pt x="8971" y="9518"/>
                    <a:pt x="8780" y="9568"/>
                  </a:cubicBezTo>
                  <a:cubicBezTo>
                    <a:pt x="8721" y="9583"/>
                    <a:pt x="8674" y="9627"/>
                    <a:pt x="8660" y="9686"/>
                  </a:cubicBezTo>
                  <a:lnTo>
                    <a:pt x="8533" y="10177"/>
                  </a:lnTo>
                  <a:lnTo>
                    <a:pt x="8060" y="10177"/>
                  </a:lnTo>
                  <a:lnTo>
                    <a:pt x="7933" y="9686"/>
                  </a:lnTo>
                  <a:cubicBezTo>
                    <a:pt x="7919" y="9627"/>
                    <a:pt x="7872" y="9583"/>
                    <a:pt x="7813" y="9568"/>
                  </a:cubicBezTo>
                  <a:cubicBezTo>
                    <a:pt x="7622" y="9518"/>
                    <a:pt x="7436" y="9442"/>
                    <a:pt x="7266" y="9342"/>
                  </a:cubicBezTo>
                  <a:cubicBezTo>
                    <a:pt x="7240" y="9325"/>
                    <a:pt x="7211" y="9317"/>
                    <a:pt x="7181" y="9317"/>
                  </a:cubicBezTo>
                  <a:cubicBezTo>
                    <a:pt x="7153" y="9317"/>
                    <a:pt x="7124" y="9325"/>
                    <a:pt x="7098" y="9339"/>
                  </a:cubicBezTo>
                  <a:lnTo>
                    <a:pt x="6660" y="9598"/>
                  </a:lnTo>
                  <a:lnTo>
                    <a:pt x="6325" y="9263"/>
                  </a:lnTo>
                  <a:lnTo>
                    <a:pt x="6584" y="8824"/>
                  </a:lnTo>
                  <a:cubicBezTo>
                    <a:pt x="6613" y="8774"/>
                    <a:pt x="6613" y="8710"/>
                    <a:pt x="6584" y="8657"/>
                  </a:cubicBezTo>
                  <a:cubicBezTo>
                    <a:pt x="6481" y="8486"/>
                    <a:pt x="6404" y="8304"/>
                    <a:pt x="6357" y="8110"/>
                  </a:cubicBezTo>
                  <a:cubicBezTo>
                    <a:pt x="6343" y="8051"/>
                    <a:pt x="6296" y="8007"/>
                    <a:pt x="6237" y="7992"/>
                  </a:cubicBezTo>
                  <a:lnTo>
                    <a:pt x="5746" y="7866"/>
                  </a:lnTo>
                  <a:lnTo>
                    <a:pt x="5746" y="7390"/>
                  </a:lnTo>
                  <a:lnTo>
                    <a:pt x="6237" y="7263"/>
                  </a:lnTo>
                  <a:cubicBezTo>
                    <a:pt x="6296" y="7248"/>
                    <a:pt x="6343" y="7201"/>
                    <a:pt x="6357" y="7143"/>
                  </a:cubicBezTo>
                  <a:cubicBezTo>
                    <a:pt x="6404" y="6951"/>
                    <a:pt x="6481" y="6766"/>
                    <a:pt x="6584" y="6596"/>
                  </a:cubicBezTo>
                  <a:cubicBezTo>
                    <a:pt x="6613" y="6546"/>
                    <a:pt x="6613" y="6481"/>
                    <a:pt x="6584" y="6428"/>
                  </a:cubicBezTo>
                  <a:lnTo>
                    <a:pt x="6325" y="5993"/>
                  </a:lnTo>
                  <a:lnTo>
                    <a:pt x="6660" y="5658"/>
                  </a:lnTo>
                  <a:lnTo>
                    <a:pt x="7098" y="5914"/>
                  </a:lnTo>
                  <a:cubicBezTo>
                    <a:pt x="7124" y="5929"/>
                    <a:pt x="7152" y="5937"/>
                    <a:pt x="7180" y="5937"/>
                  </a:cubicBezTo>
                  <a:cubicBezTo>
                    <a:pt x="7209" y="5937"/>
                    <a:pt x="7239" y="5929"/>
                    <a:pt x="7266" y="5914"/>
                  </a:cubicBezTo>
                  <a:cubicBezTo>
                    <a:pt x="7436" y="5811"/>
                    <a:pt x="7622" y="5734"/>
                    <a:pt x="7813" y="5687"/>
                  </a:cubicBezTo>
                  <a:cubicBezTo>
                    <a:pt x="7872" y="5672"/>
                    <a:pt x="7919" y="5628"/>
                    <a:pt x="7933" y="5570"/>
                  </a:cubicBezTo>
                  <a:lnTo>
                    <a:pt x="8060" y="5078"/>
                  </a:lnTo>
                  <a:close/>
                  <a:moveTo>
                    <a:pt x="4905" y="1"/>
                  </a:moveTo>
                  <a:cubicBezTo>
                    <a:pt x="2594" y="1"/>
                    <a:pt x="671" y="1924"/>
                    <a:pt x="671" y="4235"/>
                  </a:cubicBezTo>
                  <a:cubicBezTo>
                    <a:pt x="671" y="6607"/>
                    <a:pt x="2681" y="8467"/>
                    <a:pt x="4934" y="8467"/>
                  </a:cubicBezTo>
                  <a:cubicBezTo>
                    <a:pt x="5308" y="8467"/>
                    <a:pt x="5689" y="8416"/>
                    <a:pt x="6069" y="8307"/>
                  </a:cubicBezTo>
                  <a:cubicBezTo>
                    <a:pt x="6104" y="8419"/>
                    <a:pt x="6148" y="8527"/>
                    <a:pt x="6198" y="8633"/>
                  </a:cubicBezTo>
                  <a:cubicBezTo>
                    <a:pt x="5783" y="8756"/>
                    <a:pt x="5363" y="8813"/>
                    <a:pt x="4950" y="8813"/>
                  </a:cubicBezTo>
                  <a:cubicBezTo>
                    <a:pt x="2649" y="8813"/>
                    <a:pt x="535" y="7025"/>
                    <a:pt x="335" y="4620"/>
                  </a:cubicBezTo>
                  <a:cubicBezTo>
                    <a:pt x="330" y="4534"/>
                    <a:pt x="259" y="4469"/>
                    <a:pt x="175" y="4469"/>
                  </a:cubicBezTo>
                  <a:cubicBezTo>
                    <a:pt x="170" y="4469"/>
                    <a:pt x="164" y="4469"/>
                    <a:pt x="159" y="4470"/>
                  </a:cubicBezTo>
                  <a:cubicBezTo>
                    <a:pt x="68" y="4476"/>
                    <a:pt x="0" y="4555"/>
                    <a:pt x="9" y="4646"/>
                  </a:cubicBezTo>
                  <a:cubicBezTo>
                    <a:pt x="223" y="7218"/>
                    <a:pt x="2468" y="9144"/>
                    <a:pt x="4941" y="9144"/>
                  </a:cubicBezTo>
                  <a:cubicBezTo>
                    <a:pt x="5324" y="9144"/>
                    <a:pt x="5712" y="9098"/>
                    <a:pt x="6099" y="9001"/>
                  </a:cubicBezTo>
                  <a:lnTo>
                    <a:pt x="6099" y="9001"/>
                  </a:lnTo>
                  <a:lnTo>
                    <a:pt x="5978" y="9204"/>
                  </a:lnTo>
                  <a:cubicBezTo>
                    <a:pt x="5943" y="9268"/>
                    <a:pt x="5951" y="9351"/>
                    <a:pt x="6004" y="9404"/>
                  </a:cubicBezTo>
                  <a:lnTo>
                    <a:pt x="6519" y="9918"/>
                  </a:lnTo>
                  <a:cubicBezTo>
                    <a:pt x="6551" y="9950"/>
                    <a:pt x="6594" y="9967"/>
                    <a:pt x="6637" y="9967"/>
                  </a:cubicBezTo>
                  <a:cubicBezTo>
                    <a:pt x="6665" y="9967"/>
                    <a:pt x="6693" y="9960"/>
                    <a:pt x="6719" y="9945"/>
                  </a:cubicBezTo>
                  <a:lnTo>
                    <a:pt x="7183" y="9671"/>
                  </a:lnTo>
                  <a:cubicBezTo>
                    <a:pt x="7328" y="9751"/>
                    <a:pt x="7480" y="9812"/>
                    <a:pt x="7639" y="9859"/>
                  </a:cubicBezTo>
                  <a:lnTo>
                    <a:pt x="7775" y="10380"/>
                  </a:lnTo>
                  <a:cubicBezTo>
                    <a:pt x="7792" y="10453"/>
                    <a:pt x="7857" y="10503"/>
                    <a:pt x="7933" y="10503"/>
                  </a:cubicBezTo>
                  <a:lnTo>
                    <a:pt x="8662" y="10503"/>
                  </a:lnTo>
                  <a:cubicBezTo>
                    <a:pt x="8736" y="10503"/>
                    <a:pt x="8801" y="10453"/>
                    <a:pt x="8821" y="10380"/>
                  </a:cubicBezTo>
                  <a:lnTo>
                    <a:pt x="8954" y="9859"/>
                  </a:lnTo>
                  <a:cubicBezTo>
                    <a:pt x="9112" y="9812"/>
                    <a:pt x="9265" y="9751"/>
                    <a:pt x="9409" y="9671"/>
                  </a:cubicBezTo>
                  <a:lnTo>
                    <a:pt x="9874" y="9945"/>
                  </a:lnTo>
                  <a:cubicBezTo>
                    <a:pt x="9900" y="9960"/>
                    <a:pt x="9928" y="9967"/>
                    <a:pt x="9956" y="9967"/>
                  </a:cubicBezTo>
                  <a:cubicBezTo>
                    <a:pt x="9999" y="9967"/>
                    <a:pt x="10042" y="9950"/>
                    <a:pt x="10074" y="9918"/>
                  </a:cubicBezTo>
                  <a:lnTo>
                    <a:pt x="10588" y="9404"/>
                  </a:lnTo>
                  <a:cubicBezTo>
                    <a:pt x="10641" y="9351"/>
                    <a:pt x="10653" y="9268"/>
                    <a:pt x="10615" y="9204"/>
                  </a:cubicBezTo>
                  <a:lnTo>
                    <a:pt x="10341" y="8739"/>
                  </a:lnTo>
                  <a:cubicBezTo>
                    <a:pt x="10421" y="8595"/>
                    <a:pt x="10483" y="8442"/>
                    <a:pt x="10530" y="8283"/>
                  </a:cubicBezTo>
                  <a:lnTo>
                    <a:pt x="11050" y="8148"/>
                  </a:lnTo>
                  <a:cubicBezTo>
                    <a:pt x="11124" y="8131"/>
                    <a:pt x="11174" y="8066"/>
                    <a:pt x="11174" y="7992"/>
                  </a:cubicBezTo>
                  <a:lnTo>
                    <a:pt x="11174" y="7263"/>
                  </a:lnTo>
                  <a:cubicBezTo>
                    <a:pt x="11174" y="7190"/>
                    <a:pt x="11124" y="7122"/>
                    <a:pt x="11050" y="7104"/>
                  </a:cubicBezTo>
                  <a:lnTo>
                    <a:pt x="10530" y="6969"/>
                  </a:lnTo>
                  <a:cubicBezTo>
                    <a:pt x="10483" y="6810"/>
                    <a:pt x="10418" y="6657"/>
                    <a:pt x="10341" y="6513"/>
                  </a:cubicBezTo>
                  <a:lnTo>
                    <a:pt x="10615" y="6049"/>
                  </a:lnTo>
                  <a:cubicBezTo>
                    <a:pt x="10653" y="5984"/>
                    <a:pt x="10641" y="5902"/>
                    <a:pt x="10588" y="5849"/>
                  </a:cubicBezTo>
                  <a:lnTo>
                    <a:pt x="10074" y="5334"/>
                  </a:lnTo>
                  <a:cubicBezTo>
                    <a:pt x="10043" y="5303"/>
                    <a:pt x="10001" y="5287"/>
                    <a:pt x="9959" y="5287"/>
                  </a:cubicBezTo>
                  <a:cubicBezTo>
                    <a:pt x="9930" y="5287"/>
                    <a:pt x="9901" y="5295"/>
                    <a:pt x="9874" y="5311"/>
                  </a:cubicBezTo>
                  <a:lnTo>
                    <a:pt x="9671" y="5428"/>
                  </a:lnTo>
                  <a:cubicBezTo>
                    <a:pt x="10056" y="3885"/>
                    <a:pt x="9650" y="2197"/>
                    <a:pt x="8601" y="1000"/>
                  </a:cubicBezTo>
                  <a:cubicBezTo>
                    <a:pt x="8569" y="963"/>
                    <a:pt x="8523" y="944"/>
                    <a:pt x="8476" y="944"/>
                  </a:cubicBezTo>
                  <a:cubicBezTo>
                    <a:pt x="8438" y="944"/>
                    <a:pt x="8399" y="957"/>
                    <a:pt x="8368" y="986"/>
                  </a:cubicBezTo>
                  <a:cubicBezTo>
                    <a:pt x="8301" y="1044"/>
                    <a:pt x="8295" y="1147"/>
                    <a:pt x="8354" y="1215"/>
                  </a:cubicBezTo>
                  <a:cubicBezTo>
                    <a:pt x="9374" y="2382"/>
                    <a:pt x="9742" y="4043"/>
                    <a:pt x="9303" y="5528"/>
                  </a:cubicBezTo>
                  <a:cubicBezTo>
                    <a:pt x="9198" y="5478"/>
                    <a:pt x="9089" y="5434"/>
                    <a:pt x="8974" y="5402"/>
                  </a:cubicBezTo>
                  <a:cubicBezTo>
                    <a:pt x="9739" y="2735"/>
                    <a:pt x="7672" y="1"/>
                    <a:pt x="49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62"/>
            <p:cNvSpPr/>
            <p:nvPr/>
          </p:nvSpPr>
          <p:spPr>
            <a:xfrm>
              <a:off x="8225730" y="2876707"/>
              <a:ext cx="49976" cy="44040"/>
            </a:xfrm>
            <a:custGeom>
              <a:rect b="b" l="l" r="r" t="t"/>
              <a:pathLst>
                <a:path extrusionOk="0" h="1343" w="1524">
                  <a:moveTo>
                    <a:pt x="1333" y="1"/>
                  </a:moveTo>
                  <a:cubicBezTo>
                    <a:pt x="1281" y="1"/>
                    <a:pt x="1231" y="26"/>
                    <a:pt x="1200" y="73"/>
                  </a:cubicBezTo>
                  <a:lnTo>
                    <a:pt x="633" y="926"/>
                  </a:lnTo>
                  <a:lnTo>
                    <a:pt x="294" y="588"/>
                  </a:lnTo>
                  <a:cubicBezTo>
                    <a:pt x="262" y="555"/>
                    <a:pt x="220" y="539"/>
                    <a:pt x="178" y="539"/>
                  </a:cubicBezTo>
                  <a:cubicBezTo>
                    <a:pt x="136" y="539"/>
                    <a:pt x="95" y="555"/>
                    <a:pt x="62" y="588"/>
                  </a:cubicBezTo>
                  <a:cubicBezTo>
                    <a:pt x="0" y="652"/>
                    <a:pt x="0" y="755"/>
                    <a:pt x="62" y="820"/>
                  </a:cubicBezTo>
                  <a:lnTo>
                    <a:pt x="541" y="1296"/>
                  </a:lnTo>
                  <a:cubicBezTo>
                    <a:pt x="585" y="1328"/>
                    <a:pt x="627" y="1343"/>
                    <a:pt x="666" y="1343"/>
                  </a:cubicBezTo>
                  <a:cubicBezTo>
                    <a:pt x="716" y="1343"/>
                    <a:pt x="761" y="1318"/>
                    <a:pt x="794" y="1273"/>
                  </a:cubicBezTo>
                  <a:lnTo>
                    <a:pt x="1471" y="255"/>
                  </a:lnTo>
                  <a:cubicBezTo>
                    <a:pt x="1524" y="179"/>
                    <a:pt x="1503" y="79"/>
                    <a:pt x="1427" y="29"/>
                  </a:cubicBezTo>
                  <a:cubicBezTo>
                    <a:pt x="1398" y="10"/>
                    <a:pt x="1365" y="1"/>
                    <a:pt x="1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62"/>
            <p:cNvSpPr/>
            <p:nvPr/>
          </p:nvSpPr>
          <p:spPr>
            <a:xfrm>
              <a:off x="8067506" y="2691921"/>
              <a:ext cx="99722" cy="122021"/>
            </a:xfrm>
            <a:custGeom>
              <a:rect b="b" l="l" r="r" t="t"/>
              <a:pathLst>
                <a:path extrusionOk="0" h="3721" w="3041">
                  <a:moveTo>
                    <a:pt x="2200" y="327"/>
                  </a:moveTo>
                  <a:cubicBezTo>
                    <a:pt x="2306" y="339"/>
                    <a:pt x="2364" y="395"/>
                    <a:pt x="2376" y="504"/>
                  </a:cubicBezTo>
                  <a:lnTo>
                    <a:pt x="2376" y="2053"/>
                  </a:lnTo>
                  <a:cubicBezTo>
                    <a:pt x="2317" y="2042"/>
                    <a:pt x="2259" y="2036"/>
                    <a:pt x="2200" y="2036"/>
                  </a:cubicBezTo>
                  <a:cubicBezTo>
                    <a:pt x="2141" y="2036"/>
                    <a:pt x="2082" y="2042"/>
                    <a:pt x="2023" y="2053"/>
                  </a:cubicBezTo>
                  <a:lnTo>
                    <a:pt x="2023" y="504"/>
                  </a:lnTo>
                  <a:cubicBezTo>
                    <a:pt x="2023" y="407"/>
                    <a:pt x="2103" y="327"/>
                    <a:pt x="2200" y="327"/>
                  </a:cubicBezTo>
                  <a:close/>
                  <a:moveTo>
                    <a:pt x="1382" y="2680"/>
                  </a:moveTo>
                  <a:cubicBezTo>
                    <a:pt x="1350" y="2812"/>
                    <a:pt x="1350" y="2944"/>
                    <a:pt x="1382" y="3077"/>
                  </a:cubicBezTo>
                  <a:lnTo>
                    <a:pt x="527" y="3077"/>
                  </a:lnTo>
                  <a:cubicBezTo>
                    <a:pt x="418" y="3077"/>
                    <a:pt x="330" y="2985"/>
                    <a:pt x="330" y="2877"/>
                  </a:cubicBezTo>
                  <a:cubicBezTo>
                    <a:pt x="339" y="2756"/>
                    <a:pt x="406" y="2691"/>
                    <a:pt x="527" y="2680"/>
                  </a:cubicBezTo>
                  <a:close/>
                  <a:moveTo>
                    <a:pt x="2200" y="2362"/>
                  </a:moveTo>
                  <a:cubicBezTo>
                    <a:pt x="2482" y="2362"/>
                    <a:pt x="2714" y="2594"/>
                    <a:pt x="2714" y="2877"/>
                  </a:cubicBezTo>
                  <a:cubicBezTo>
                    <a:pt x="2714" y="3162"/>
                    <a:pt x="2482" y="3391"/>
                    <a:pt x="2200" y="3391"/>
                  </a:cubicBezTo>
                  <a:cubicBezTo>
                    <a:pt x="1915" y="3391"/>
                    <a:pt x="1685" y="3162"/>
                    <a:pt x="1685" y="2877"/>
                  </a:cubicBezTo>
                  <a:cubicBezTo>
                    <a:pt x="1685" y="2594"/>
                    <a:pt x="1915" y="2362"/>
                    <a:pt x="2200" y="2362"/>
                  </a:cubicBezTo>
                  <a:close/>
                  <a:moveTo>
                    <a:pt x="2200" y="1"/>
                  </a:moveTo>
                  <a:cubicBezTo>
                    <a:pt x="1923" y="1"/>
                    <a:pt x="1697" y="227"/>
                    <a:pt x="1697" y="504"/>
                  </a:cubicBezTo>
                  <a:lnTo>
                    <a:pt x="1697" y="2203"/>
                  </a:lnTo>
                  <a:cubicBezTo>
                    <a:pt x="1638" y="2244"/>
                    <a:pt x="1588" y="2294"/>
                    <a:pt x="1541" y="2353"/>
                  </a:cubicBezTo>
                  <a:lnTo>
                    <a:pt x="527" y="2353"/>
                  </a:lnTo>
                  <a:cubicBezTo>
                    <a:pt x="206" y="2383"/>
                    <a:pt x="30" y="2556"/>
                    <a:pt x="0" y="2877"/>
                  </a:cubicBezTo>
                  <a:cubicBezTo>
                    <a:pt x="0" y="3168"/>
                    <a:pt x="236" y="3403"/>
                    <a:pt x="527" y="3403"/>
                  </a:cubicBezTo>
                  <a:lnTo>
                    <a:pt x="1541" y="3403"/>
                  </a:lnTo>
                  <a:cubicBezTo>
                    <a:pt x="1697" y="3597"/>
                    <a:pt x="1932" y="3720"/>
                    <a:pt x="2200" y="3720"/>
                  </a:cubicBezTo>
                  <a:cubicBezTo>
                    <a:pt x="2664" y="3720"/>
                    <a:pt x="3041" y="3341"/>
                    <a:pt x="3041" y="2877"/>
                  </a:cubicBezTo>
                  <a:cubicBezTo>
                    <a:pt x="3041" y="2600"/>
                    <a:pt x="2908" y="2356"/>
                    <a:pt x="2703" y="2203"/>
                  </a:cubicBezTo>
                  <a:lnTo>
                    <a:pt x="2703" y="504"/>
                  </a:lnTo>
                  <a:cubicBezTo>
                    <a:pt x="2673" y="198"/>
                    <a:pt x="2506" y="30"/>
                    <a:pt x="22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" name="Google Shape;495;p62"/>
          <p:cNvGrpSpPr/>
          <p:nvPr/>
        </p:nvGrpSpPr>
        <p:grpSpPr>
          <a:xfrm>
            <a:off x="6442078" y="821295"/>
            <a:ext cx="821991" cy="627755"/>
            <a:chOff x="5776798" y="3409778"/>
            <a:chExt cx="346379" cy="264518"/>
          </a:xfrm>
        </p:grpSpPr>
        <p:sp>
          <p:nvSpPr>
            <p:cNvPr id="496" name="Google Shape;496;p62"/>
            <p:cNvSpPr/>
            <p:nvPr/>
          </p:nvSpPr>
          <p:spPr>
            <a:xfrm>
              <a:off x="5890104" y="3642055"/>
              <a:ext cx="10248" cy="32241"/>
            </a:xfrm>
            <a:custGeom>
              <a:rect b="b" l="l" r="r" t="t"/>
              <a:pathLst>
                <a:path extrusionOk="0" h="1013" w="322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1" y="1013"/>
                    <a:pt x="167" y="1013"/>
                  </a:cubicBezTo>
                  <a:cubicBezTo>
                    <a:pt x="250" y="1013"/>
                    <a:pt x="321" y="929"/>
                    <a:pt x="321" y="846"/>
                  </a:cubicBezTo>
                  <a:lnTo>
                    <a:pt x="321" y="143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62"/>
            <p:cNvSpPr/>
            <p:nvPr/>
          </p:nvSpPr>
          <p:spPr>
            <a:xfrm>
              <a:off x="5998094" y="3642055"/>
              <a:ext cx="10248" cy="32241"/>
            </a:xfrm>
            <a:custGeom>
              <a:rect b="b" l="l" r="r" t="t"/>
              <a:pathLst>
                <a:path extrusionOk="0" h="1013" w="322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2" y="1013"/>
                    <a:pt x="167" y="1013"/>
                  </a:cubicBezTo>
                  <a:cubicBezTo>
                    <a:pt x="250" y="1013"/>
                    <a:pt x="322" y="929"/>
                    <a:pt x="322" y="846"/>
                  </a:cubicBezTo>
                  <a:lnTo>
                    <a:pt x="322" y="143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62"/>
            <p:cNvSpPr/>
            <p:nvPr/>
          </p:nvSpPr>
          <p:spPr>
            <a:xfrm>
              <a:off x="5814673" y="3528367"/>
              <a:ext cx="43222" cy="15564"/>
            </a:xfrm>
            <a:custGeom>
              <a:rect b="b" l="l" r="r" t="t"/>
              <a:pathLst>
                <a:path extrusionOk="0" h="489" w="1358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9"/>
                    <a:pt x="1167" y="489"/>
                    <a:pt x="1191" y="489"/>
                  </a:cubicBezTo>
                  <a:cubicBezTo>
                    <a:pt x="1251" y="489"/>
                    <a:pt x="1310" y="453"/>
                    <a:pt x="1346" y="394"/>
                  </a:cubicBezTo>
                  <a:cubicBezTo>
                    <a:pt x="1358" y="322"/>
                    <a:pt x="1322" y="239"/>
                    <a:pt x="1251" y="191"/>
                  </a:cubicBezTo>
                  <a:cubicBezTo>
                    <a:pt x="882" y="13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62"/>
            <p:cNvSpPr/>
            <p:nvPr/>
          </p:nvSpPr>
          <p:spPr>
            <a:xfrm>
              <a:off x="5797995" y="3631074"/>
              <a:ext cx="10662" cy="42458"/>
            </a:xfrm>
            <a:custGeom>
              <a:rect b="b" l="l" r="r" t="t"/>
              <a:pathLst>
                <a:path extrusionOk="0" h="1334" w="335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179"/>
                  </a:lnTo>
                  <a:cubicBezTo>
                    <a:pt x="1" y="1262"/>
                    <a:pt x="84" y="1334"/>
                    <a:pt x="167" y="1334"/>
                  </a:cubicBezTo>
                  <a:cubicBezTo>
                    <a:pt x="251" y="1334"/>
                    <a:pt x="334" y="1262"/>
                    <a:pt x="334" y="1179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62"/>
            <p:cNvSpPr/>
            <p:nvPr/>
          </p:nvSpPr>
          <p:spPr>
            <a:xfrm>
              <a:off x="5776798" y="3409778"/>
              <a:ext cx="346379" cy="264136"/>
            </a:xfrm>
            <a:custGeom>
              <a:rect b="b" l="l" r="r" t="t"/>
              <a:pathLst>
                <a:path extrusionOk="0" h="8299" w="10883">
                  <a:moveTo>
                    <a:pt x="9144" y="2512"/>
                  </a:moveTo>
                  <a:cubicBezTo>
                    <a:pt x="9418" y="2512"/>
                    <a:pt x="9656" y="2715"/>
                    <a:pt x="9656" y="2953"/>
                  </a:cubicBezTo>
                  <a:lnTo>
                    <a:pt x="9656" y="2977"/>
                  </a:lnTo>
                  <a:cubicBezTo>
                    <a:pt x="9501" y="2917"/>
                    <a:pt x="9335" y="2869"/>
                    <a:pt x="9144" y="2869"/>
                  </a:cubicBezTo>
                  <a:cubicBezTo>
                    <a:pt x="8965" y="2869"/>
                    <a:pt x="8787" y="2905"/>
                    <a:pt x="8620" y="2977"/>
                  </a:cubicBezTo>
                  <a:lnTo>
                    <a:pt x="8620" y="2953"/>
                  </a:lnTo>
                  <a:cubicBezTo>
                    <a:pt x="8620" y="2727"/>
                    <a:pt x="8858" y="2512"/>
                    <a:pt x="9144" y="2512"/>
                  </a:cubicBezTo>
                  <a:close/>
                  <a:moveTo>
                    <a:pt x="2869" y="3203"/>
                  </a:moveTo>
                  <a:lnTo>
                    <a:pt x="2869" y="3858"/>
                  </a:lnTo>
                  <a:cubicBezTo>
                    <a:pt x="2869" y="3965"/>
                    <a:pt x="2846" y="4060"/>
                    <a:pt x="2798" y="4167"/>
                  </a:cubicBezTo>
                  <a:lnTo>
                    <a:pt x="2727" y="4334"/>
                  </a:lnTo>
                  <a:cubicBezTo>
                    <a:pt x="2715" y="4346"/>
                    <a:pt x="2715" y="4382"/>
                    <a:pt x="2715" y="4405"/>
                  </a:cubicBezTo>
                  <a:lnTo>
                    <a:pt x="2715" y="4751"/>
                  </a:lnTo>
                  <a:cubicBezTo>
                    <a:pt x="2715" y="4989"/>
                    <a:pt x="2619" y="5191"/>
                    <a:pt x="2441" y="5358"/>
                  </a:cubicBezTo>
                  <a:cubicBezTo>
                    <a:pt x="2298" y="5525"/>
                    <a:pt x="2072" y="5596"/>
                    <a:pt x="1834" y="5596"/>
                  </a:cubicBezTo>
                  <a:cubicBezTo>
                    <a:pt x="1369" y="5584"/>
                    <a:pt x="1000" y="5179"/>
                    <a:pt x="1000" y="4703"/>
                  </a:cubicBezTo>
                  <a:lnTo>
                    <a:pt x="1000" y="4405"/>
                  </a:lnTo>
                  <a:cubicBezTo>
                    <a:pt x="1000" y="4382"/>
                    <a:pt x="1000" y="4358"/>
                    <a:pt x="988" y="4334"/>
                  </a:cubicBezTo>
                  <a:lnTo>
                    <a:pt x="881" y="4143"/>
                  </a:lnTo>
                  <a:cubicBezTo>
                    <a:pt x="845" y="4060"/>
                    <a:pt x="822" y="3989"/>
                    <a:pt x="822" y="3905"/>
                  </a:cubicBezTo>
                  <a:lnTo>
                    <a:pt x="822" y="3882"/>
                  </a:lnTo>
                  <a:cubicBezTo>
                    <a:pt x="822" y="3501"/>
                    <a:pt x="1131" y="3203"/>
                    <a:pt x="1500" y="3203"/>
                  </a:cubicBezTo>
                  <a:close/>
                  <a:moveTo>
                    <a:pt x="9144" y="3215"/>
                  </a:moveTo>
                  <a:cubicBezTo>
                    <a:pt x="9704" y="3215"/>
                    <a:pt x="10168" y="3679"/>
                    <a:pt x="10168" y="4239"/>
                  </a:cubicBezTo>
                  <a:cubicBezTo>
                    <a:pt x="10168" y="4346"/>
                    <a:pt x="10156" y="4465"/>
                    <a:pt x="10108" y="4572"/>
                  </a:cubicBezTo>
                  <a:cubicBezTo>
                    <a:pt x="9656" y="4108"/>
                    <a:pt x="8870" y="3929"/>
                    <a:pt x="8823" y="3929"/>
                  </a:cubicBezTo>
                  <a:cubicBezTo>
                    <a:pt x="8814" y="3926"/>
                    <a:pt x="8804" y="3925"/>
                    <a:pt x="8794" y="3925"/>
                  </a:cubicBezTo>
                  <a:cubicBezTo>
                    <a:pt x="8763" y="3925"/>
                    <a:pt x="8727" y="3938"/>
                    <a:pt x="8692" y="3965"/>
                  </a:cubicBezTo>
                  <a:cubicBezTo>
                    <a:pt x="8644" y="3989"/>
                    <a:pt x="8632" y="4036"/>
                    <a:pt x="8632" y="4084"/>
                  </a:cubicBezTo>
                  <a:cubicBezTo>
                    <a:pt x="8632" y="4084"/>
                    <a:pt x="8632" y="4179"/>
                    <a:pt x="8513" y="4298"/>
                  </a:cubicBezTo>
                  <a:cubicBezTo>
                    <a:pt x="8453" y="4358"/>
                    <a:pt x="8453" y="4465"/>
                    <a:pt x="8513" y="4524"/>
                  </a:cubicBezTo>
                  <a:cubicBezTo>
                    <a:pt x="8543" y="4554"/>
                    <a:pt x="8584" y="4569"/>
                    <a:pt x="8626" y="4569"/>
                  </a:cubicBezTo>
                  <a:cubicBezTo>
                    <a:pt x="8668" y="4569"/>
                    <a:pt x="8709" y="4554"/>
                    <a:pt x="8739" y="4524"/>
                  </a:cubicBezTo>
                  <a:cubicBezTo>
                    <a:pt x="8823" y="4441"/>
                    <a:pt x="8882" y="4346"/>
                    <a:pt x="8918" y="4274"/>
                  </a:cubicBezTo>
                  <a:cubicBezTo>
                    <a:pt x="9180" y="4346"/>
                    <a:pt x="9739" y="4560"/>
                    <a:pt x="9989" y="4894"/>
                  </a:cubicBezTo>
                  <a:cubicBezTo>
                    <a:pt x="9906" y="5298"/>
                    <a:pt x="9573" y="5596"/>
                    <a:pt x="9144" y="5596"/>
                  </a:cubicBezTo>
                  <a:cubicBezTo>
                    <a:pt x="8704" y="5596"/>
                    <a:pt x="8334" y="5275"/>
                    <a:pt x="8287" y="4834"/>
                  </a:cubicBezTo>
                  <a:cubicBezTo>
                    <a:pt x="8287" y="4810"/>
                    <a:pt x="8275" y="4798"/>
                    <a:pt x="8263" y="4774"/>
                  </a:cubicBezTo>
                  <a:cubicBezTo>
                    <a:pt x="8156" y="4620"/>
                    <a:pt x="8108" y="4441"/>
                    <a:pt x="8108" y="4239"/>
                  </a:cubicBezTo>
                  <a:cubicBezTo>
                    <a:pt x="8108" y="3679"/>
                    <a:pt x="8573" y="3215"/>
                    <a:pt x="9144" y="3215"/>
                  </a:cubicBezTo>
                  <a:close/>
                  <a:moveTo>
                    <a:pt x="5441" y="298"/>
                  </a:moveTo>
                  <a:cubicBezTo>
                    <a:pt x="6013" y="298"/>
                    <a:pt x="6489" y="488"/>
                    <a:pt x="6858" y="845"/>
                  </a:cubicBezTo>
                  <a:cubicBezTo>
                    <a:pt x="7227" y="1226"/>
                    <a:pt x="7453" y="1738"/>
                    <a:pt x="7501" y="2369"/>
                  </a:cubicBezTo>
                  <a:cubicBezTo>
                    <a:pt x="7620" y="4060"/>
                    <a:pt x="7763" y="5001"/>
                    <a:pt x="7822" y="5334"/>
                  </a:cubicBezTo>
                  <a:lnTo>
                    <a:pt x="7822" y="5346"/>
                  </a:lnTo>
                  <a:cubicBezTo>
                    <a:pt x="7632" y="5453"/>
                    <a:pt x="7310" y="5632"/>
                    <a:pt x="6787" y="5763"/>
                  </a:cubicBezTo>
                  <a:lnTo>
                    <a:pt x="6525" y="5644"/>
                  </a:lnTo>
                  <a:cubicBezTo>
                    <a:pt x="6453" y="5608"/>
                    <a:pt x="6418" y="5548"/>
                    <a:pt x="6418" y="5477"/>
                  </a:cubicBezTo>
                  <a:lnTo>
                    <a:pt x="6418" y="4929"/>
                  </a:lnTo>
                  <a:cubicBezTo>
                    <a:pt x="6918" y="4596"/>
                    <a:pt x="7263" y="4024"/>
                    <a:pt x="7263" y="3370"/>
                  </a:cubicBezTo>
                  <a:lnTo>
                    <a:pt x="7263" y="3072"/>
                  </a:lnTo>
                  <a:cubicBezTo>
                    <a:pt x="7263" y="2869"/>
                    <a:pt x="7180" y="2691"/>
                    <a:pt x="7037" y="2560"/>
                  </a:cubicBezTo>
                  <a:cubicBezTo>
                    <a:pt x="6727" y="2274"/>
                    <a:pt x="6001" y="1798"/>
                    <a:pt x="4751" y="1667"/>
                  </a:cubicBezTo>
                  <a:cubicBezTo>
                    <a:pt x="4744" y="1666"/>
                    <a:pt x="4737" y="1666"/>
                    <a:pt x="4730" y="1666"/>
                  </a:cubicBezTo>
                  <a:cubicBezTo>
                    <a:pt x="4645" y="1666"/>
                    <a:pt x="4583" y="1733"/>
                    <a:pt x="4572" y="1822"/>
                  </a:cubicBezTo>
                  <a:cubicBezTo>
                    <a:pt x="4548" y="1905"/>
                    <a:pt x="4632" y="1977"/>
                    <a:pt x="4715" y="2000"/>
                  </a:cubicBezTo>
                  <a:cubicBezTo>
                    <a:pt x="5882" y="2119"/>
                    <a:pt x="6537" y="2548"/>
                    <a:pt x="6834" y="2798"/>
                  </a:cubicBezTo>
                  <a:cubicBezTo>
                    <a:pt x="6906" y="2858"/>
                    <a:pt x="6953" y="2965"/>
                    <a:pt x="6953" y="3072"/>
                  </a:cubicBezTo>
                  <a:lnTo>
                    <a:pt x="6953" y="3370"/>
                  </a:lnTo>
                  <a:cubicBezTo>
                    <a:pt x="6953" y="4215"/>
                    <a:pt x="6263" y="4894"/>
                    <a:pt x="5417" y="4894"/>
                  </a:cubicBezTo>
                  <a:cubicBezTo>
                    <a:pt x="4572" y="4894"/>
                    <a:pt x="3881" y="4215"/>
                    <a:pt x="3881" y="3370"/>
                  </a:cubicBezTo>
                  <a:lnTo>
                    <a:pt x="3881" y="3227"/>
                  </a:lnTo>
                  <a:cubicBezTo>
                    <a:pt x="3881" y="3167"/>
                    <a:pt x="3917" y="3108"/>
                    <a:pt x="3977" y="3084"/>
                  </a:cubicBezTo>
                  <a:cubicBezTo>
                    <a:pt x="4167" y="2965"/>
                    <a:pt x="4429" y="2750"/>
                    <a:pt x="4548" y="2393"/>
                  </a:cubicBezTo>
                  <a:cubicBezTo>
                    <a:pt x="4584" y="2310"/>
                    <a:pt x="4536" y="2215"/>
                    <a:pt x="4453" y="2203"/>
                  </a:cubicBezTo>
                  <a:cubicBezTo>
                    <a:pt x="4434" y="2198"/>
                    <a:pt x="4415" y="2196"/>
                    <a:pt x="4398" y="2196"/>
                  </a:cubicBezTo>
                  <a:cubicBezTo>
                    <a:pt x="4327" y="2196"/>
                    <a:pt x="4270" y="2234"/>
                    <a:pt x="4251" y="2310"/>
                  </a:cubicBezTo>
                  <a:cubicBezTo>
                    <a:pt x="4167" y="2572"/>
                    <a:pt x="3977" y="2727"/>
                    <a:pt x="3822" y="2810"/>
                  </a:cubicBezTo>
                  <a:cubicBezTo>
                    <a:pt x="3679" y="2905"/>
                    <a:pt x="3572" y="3072"/>
                    <a:pt x="3572" y="3227"/>
                  </a:cubicBezTo>
                  <a:lnTo>
                    <a:pt x="3572" y="3370"/>
                  </a:lnTo>
                  <a:cubicBezTo>
                    <a:pt x="3572" y="4024"/>
                    <a:pt x="3917" y="4584"/>
                    <a:pt x="4417" y="4929"/>
                  </a:cubicBezTo>
                  <a:lnTo>
                    <a:pt x="4417" y="5477"/>
                  </a:lnTo>
                  <a:cubicBezTo>
                    <a:pt x="4417" y="5548"/>
                    <a:pt x="4370" y="5608"/>
                    <a:pt x="4310" y="5644"/>
                  </a:cubicBezTo>
                  <a:lnTo>
                    <a:pt x="4048" y="5763"/>
                  </a:lnTo>
                  <a:cubicBezTo>
                    <a:pt x="3536" y="5632"/>
                    <a:pt x="3215" y="5453"/>
                    <a:pt x="3060" y="5346"/>
                  </a:cubicBezTo>
                  <a:lnTo>
                    <a:pt x="3060" y="5334"/>
                  </a:lnTo>
                  <a:cubicBezTo>
                    <a:pt x="3131" y="5001"/>
                    <a:pt x="3262" y="4060"/>
                    <a:pt x="3393" y="2369"/>
                  </a:cubicBezTo>
                  <a:cubicBezTo>
                    <a:pt x="3441" y="1738"/>
                    <a:pt x="3655" y="1226"/>
                    <a:pt x="4036" y="845"/>
                  </a:cubicBezTo>
                  <a:cubicBezTo>
                    <a:pt x="4393" y="488"/>
                    <a:pt x="4882" y="298"/>
                    <a:pt x="5441" y="298"/>
                  </a:cubicBezTo>
                  <a:close/>
                  <a:moveTo>
                    <a:pt x="2750" y="5465"/>
                  </a:moveTo>
                  <a:cubicBezTo>
                    <a:pt x="2786" y="5501"/>
                    <a:pt x="2810" y="5572"/>
                    <a:pt x="2869" y="5596"/>
                  </a:cubicBezTo>
                  <a:cubicBezTo>
                    <a:pt x="3000" y="5691"/>
                    <a:pt x="3239" y="5822"/>
                    <a:pt x="3584" y="5941"/>
                  </a:cubicBezTo>
                  <a:lnTo>
                    <a:pt x="3155" y="6144"/>
                  </a:lnTo>
                  <a:lnTo>
                    <a:pt x="2655" y="6001"/>
                  </a:lnTo>
                  <a:cubicBezTo>
                    <a:pt x="2512" y="5953"/>
                    <a:pt x="2512" y="5953"/>
                    <a:pt x="2512" y="5906"/>
                  </a:cubicBezTo>
                  <a:lnTo>
                    <a:pt x="2512" y="5691"/>
                  </a:lnTo>
                  <a:cubicBezTo>
                    <a:pt x="2572" y="5656"/>
                    <a:pt x="2619" y="5608"/>
                    <a:pt x="2667" y="5572"/>
                  </a:cubicBezTo>
                  <a:cubicBezTo>
                    <a:pt x="2691" y="5536"/>
                    <a:pt x="2727" y="5513"/>
                    <a:pt x="2750" y="5465"/>
                  </a:cubicBezTo>
                  <a:close/>
                  <a:moveTo>
                    <a:pt x="8096" y="5239"/>
                  </a:moveTo>
                  <a:cubicBezTo>
                    <a:pt x="8180" y="5417"/>
                    <a:pt x="8323" y="5572"/>
                    <a:pt x="8477" y="5691"/>
                  </a:cubicBezTo>
                  <a:lnTo>
                    <a:pt x="8477" y="6025"/>
                  </a:lnTo>
                  <a:lnTo>
                    <a:pt x="8489" y="6025"/>
                  </a:lnTo>
                  <a:lnTo>
                    <a:pt x="7977" y="6287"/>
                  </a:lnTo>
                  <a:cubicBezTo>
                    <a:pt x="7977" y="6287"/>
                    <a:pt x="7965" y="6287"/>
                    <a:pt x="7965" y="6263"/>
                  </a:cubicBezTo>
                  <a:lnTo>
                    <a:pt x="7227" y="5941"/>
                  </a:lnTo>
                  <a:cubicBezTo>
                    <a:pt x="7596" y="5822"/>
                    <a:pt x="7822" y="5667"/>
                    <a:pt x="7942" y="5596"/>
                  </a:cubicBezTo>
                  <a:cubicBezTo>
                    <a:pt x="8049" y="5525"/>
                    <a:pt x="8108" y="5406"/>
                    <a:pt x="8096" y="5275"/>
                  </a:cubicBezTo>
                  <a:lnTo>
                    <a:pt x="8096" y="5239"/>
                  </a:lnTo>
                  <a:close/>
                  <a:moveTo>
                    <a:pt x="2203" y="5870"/>
                  </a:moveTo>
                  <a:lnTo>
                    <a:pt x="2203" y="5929"/>
                  </a:lnTo>
                  <a:cubicBezTo>
                    <a:pt x="2203" y="5953"/>
                    <a:pt x="2203" y="5989"/>
                    <a:pt x="2215" y="6013"/>
                  </a:cubicBezTo>
                  <a:lnTo>
                    <a:pt x="1857" y="6370"/>
                  </a:lnTo>
                  <a:lnTo>
                    <a:pt x="1500" y="6013"/>
                  </a:lnTo>
                  <a:cubicBezTo>
                    <a:pt x="1512" y="5989"/>
                    <a:pt x="1512" y="5953"/>
                    <a:pt x="1512" y="5929"/>
                  </a:cubicBezTo>
                  <a:lnTo>
                    <a:pt x="1512" y="5870"/>
                  </a:lnTo>
                  <a:cubicBezTo>
                    <a:pt x="1619" y="5894"/>
                    <a:pt x="1726" y="5929"/>
                    <a:pt x="1834" y="5929"/>
                  </a:cubicBezTo>
                  <a:lnTo>
                    <a:pt x="1857" y="5929"/>
                  </a:lnTo>
                  <a:cubicBezTo>
                    <a:pt x="1976" y="5929"/>
                    <a:pt x="2096" y="5906"/>
                    <a:pt x="2203" y="5870"/>
                  </a:cubicBezTo>
                  <a:close/>
                  <a:moveTo>
                    <a:pt x="9525" y="5882"/>
                  </a:moveTo>
                  <a:lnTo>
                    <a:pt x="9525" y="6048"/>
                  </a:lnTo>
                  <a:cubicBezTo>
                    <a:pt x="9525" y="6108"/>
                    <a:pt x="9537" y="6144"/>
                    <a:pt x="9573" y="6191"/>
                  </a:cubicBezTo>
                  <a:lnTo>
                    <a:pt x="9394" y="6322"/>
                  </a:lnTo>
                  <a:cubicBezTo>
                    <a:pt x="9323" y="6394"/>
                    <a:pt x="9236" y="6429"/>
                    <a:pt x="9151" y="6429"/>
                  </a:cubicBezTo>
                  <a:cubicBezTo>
                    <a:pt x="9067" y="6429"/>
                    <a:pt x="8983" y="6394"/>
                    <a:pt x="8918" y="6322"/>
                  </a:cubicBezTo>
                  <a:lnTo>
                    <a:pt x="8763" y="6191"/>
                  </a:lnTo>
                  <a:cubicBezTo>
                    <a:pt x="8799" y="6144"/>
                    <a:pt x="8811" y="6084"/>
                    <a:pt x="8811" y="6048"/>
                  </a:cubicBezTo>
                  <a:lnTo>
                    <a:pt x="8811" y="5882"/>
                  </a:lnTo>
                  <a:cubicBezTo>
                    <a:pt x="8918" y="5906"/>
                    <a:pt x="9037" y="5941"/>
                    <a:pt x="9168" y="5941"/>
                  </a:cubicBezTo>
                  <a:cubicBezTo>
                    <a:pt x="9287" y="5941"/>
                    <a:pt x="9406" y="5929"/>
                    <a:pt x="9525" y="5882"/>
                  </a:cubicBezTo>
                  <a:close/>
                  <a:moveTo>
                    <a:pt x="6096" y="5096"/>
                  </a:moveTo>
                  <a:lnTo>
                    <a:pt x="6096" y="5477"/>
                  </a:lnTo>
                  <a:cubicBezTo>
                    <a:pt x="6096" y="5667"/>
                    <a:pt x="6215" y="5846"/>
                    <a:pt x="6394" y="5941"/>
                  </a:cubicBezTo>
                  <a:lnTo>
                    <a:pt x="6632" y="6048"/>
                  </a:lnTo>
                  <a:cubicBezTo>
                    <a:pt x="6406" y="6489"/>
                    <a:pt x="5941" y="6787"/>
                    <a:pt x="5417" y="6787"/>
                  </a:cubicBezTo>
                  <a:cubicBezTo>
                    <a:pt x="4894" y="6787"/>
                    <a:pt x="4441" y="6501"/>
                    <a:pt x="4203" y="6048"/>
                  </a:cubicBezTo>
                  <a:lnTo>
                    <a:pt x="4441" y="5941"/>
                  </a:lnTo>
                  <a:cubicBezTo>
                    <a:pt x="4620" y="5870"/>
                    <a:pt x="4739" y="5691"/>
                    <a:pt x="4739" y="5477"/>
                  </a:cubicBezTo>
                  <a:lnTo>
                    <a:pt x="4739" y="5096"/>
                  </a:lnTo>
                  <a:cubicBezTo>
                    <a:pt x="4941" y="5179"/>
                    <a:pt x="5179" y="5227"/>
                    <a:pt x="5417" y="5227"/>
                  </a:cubicBezTo>
                  <a:cubicBezTo>
                    <a:pt x="5656" y="5227"/>
                    <a:pt x="5894" y="5179"/>
                    <a:pt x="6096" y="5096"/>
                  </a:cubicBezTo>
                  <a:close/>
                  <a:moveTo>
                    <a:pt x="5417" y="0"/>
                  </a:moveTo>
                  <a:cubicBezTo>
                    <a:pt x="4763" y="0"/>
                    <a:pt x="4215" y="226"/>
                    <a:pt x="3786" y="643"/>
                  </a:cubicBezTo>
                  <a:cubicBezTo>
                    <a:pt x="3346" y="1060"/>
                    <a:pt x="3096" y="1655"/>
                    <a:pt x="3048" y="2346"/>
                  </a:cubicBezTo>
                  <a:cubicBezTo>
                    <a:pt x="3036" y="2548"/>
                    <a:pt x="3024" y="2703"/>
                    <a:pt x="3012" y="2881"/>
                  </a:cubicBezTo>
                  <a:lnTo>
                    <a:pt x="1524" y="2881"/>
                  </a:lnTo>
                  <a:cubicBezTo>
                    <a:pt x="964" y="2881"/>
                    <a:pt x="512" y="3334"/>
                    <a:pt x="512" y="3893"/>
                  </a:cubicBezTo>
                  <a:lnTo>
                    <a:pt x="512" y="3917"/>
                  </a:lnTo>
                  <a:cubicBezTo>
                    <a:pt x="512" y="4048"/>
                    <a:pt x="536" y="4167"/>
                    <a:pt x="595" y="4286"/>
                  </a:cubicBezTo>
                  <a:lnTo>
                    <a:pt x="667" y="4453"/>
                  </a:lnTo>
                  <a:lnTo>
                    <a:pt x="667" y="4703"/>
                  </a:lnTo>
                  <a:cubicBezTo>
                    <a:pt x="667" y="5120"/>
                    <a:pt x="881" y="5477"/>
                    <a:pt x="1179" y="5703"/>
                  </a:cubicBezTo>
                  <a:lnTo>
                    <a:pt x="1179" y="5929"/>
                  </a:lnTo>
                  <a:cubicBezTo>
                    <a:pt x="1179" y="5953"/>
                    <a:pt x="1167" y="5989"/>
                    <a:pt x="1131" y="5989"/>
                  </a:cubicBezTo>
                  <a:lnTo>
                    <a:pt x="476" y="6179"/>
                  </a:lnTo>
                  <a:cubicBezTo>
                    <a:pt x="191" y="6251"/>
                    <a:pt x="0" y="6513"/>
                    <a:pt x="0" y="6810"/>
                  </a:cubicBezTo>
                  <a:lnTo>
                    <a:pt x="0" y="8120"/>
                  </a:lnTo>
                  <a:cubicBezTo>
                    <a:pt x="0" y="8215"/>
                    <a:pt x="71" y="8287"/>
                    <a:pt x="167" y="8287"/>
                  </a:cubicBezTo>
                  <a:cubicBezTo>
                    <a:pt x="250" y="8287"/>
                    <a:pt x="333" y="8215"/>
                    <a:pt x="333" y="8120"/>
                  </a:cubicBezTo>
                  <a:lnTo>
                    <a:pt x="333" y="6810"/>
                  </a:lnTo>
                  <a:cubicBezTo>
                    <a:pt x="333" y="6668"/>
                    <a:pt x="429" y="6513"/>
                    <a:pt x="583" y="6477"/>
                  </a:cubicBezTo>
                  <a:lnTo>
                    <a:pt x="1238" y="6287"/>
                  </a:lnTo>
                  <a:cubicBezTo>
                    <a:pt x="1262" y="6287"/>
                    <a:pt x="1286" y="6263"/>
                    <a:pt x="1310" y="6251"/>
                  </a:cubicBezTo>
                  <a:lnTo>
                    <a:pt x="1715" y="6656"/>
                  </a:lnTo>
                  <a:lnTo>
                    <a:pt x="1715" y="8108"/>
                  </a:lnTo>
                  <a:cubicBezTo>
                    <a:pt x="1715" y="8203"/>
                    <a:pt x="1786" y="8275"/>
                    <a:pt x="1881" y="8275"/>
                  </a:cubicBezTo>
                  <a:cubicBezTo>
                    <a:pt x="1965" y="8275"/>
                    <a:pt x="2036" y="8203"/>
                    <a:pt x="2036" y="8108"/>
                  </a:cubicBezTo>
                  <a:lnTo>
                    <a:pt x="2036" y="6656"/>
                  </a:lnTo>
                  <a:lnTo>
                    <a:pt x="2441" y="6251"/>
                  </a:lnTo>
                  <a:cubicBezTo>
                    <a:pt x="2500" y="6287"/>
                    <a:pt x="2548" y="6298"/>
                    <a:pt x="2596" y="6310"/>
                  </a:cubicBezTo>
                  <a:lnTo>
                    <a:pt x="2750" y="6358"/>
                  </a:lnTo>
                  <a:cubicBezTo>
                    <a:pt x="2536" y="6501"/>
                    <a:pt x="2393" y="6751"/>
                    <a:pt x="2393" y="7037"/>
                  </a:cubicBezTo>
                  <a:lnTo>
                    <a:pt x="2393" y="8120"/>
                  </a:lnTo>
                  <a:cubicBezTo>
                    <a:pt x="2393" y="8215"/>
                    <a:pt x="2465" y="8287"/>
                    <a:pt x="2560" y="8287"/>
                  </a:cubicBezTo>
                  <a:cubicBezTo>
                    <a:pt x="2643" y="8287"/>
                    <a:pt x="2727" y="8215"/>
                    <a:pt x="2727" y="8120"/>
                  </a:cubicBezTo>
                  <a:lnTo>
                    <a:pt x="2727" y="7037"/>
                  </a:lnTo>
                  <a:cubicBezTo>
                    <a:pt x="2727" y="6834"/>
                    <a:pt x="2846" y="6656"/>
                    <a:pt x="3036" y="6560"/>
                  </a:cubicBezTo>
                  <a:lnTo>
                    <a:pt x="3941" y="6156"/>
                  </a:lnTo>
                  <a:cubicBezTo>
                    <a:pt x="4227" y="6727"/>
                    <a:pt x="4810" y="7096"/>
                    <a:pt x="5441" y="7096"/>
                  </a:cubicBezTo>
                  <a:cubicBezTo>
                    <a:pt x="6084" y="7096"/>
                    <a:pt x="6668" y="6739"/>
                    <a:pt x="6953" y="6156"/>
                  </a:cubicBezTo>
                  <a:lnTo>
                    <a:pt x="7858" y="6560"/>
                  </a:lnTo>
                  <a:cubicBezTo>
                    <a:pt x="8049" y="6656"/>
                    <a:pt x="8168" y="6834"/>
                    <a:pt x="8168" y="7037"/>
                  </a:cubicBezTo>
                  <a:lnTo>
                    <a:pt x="8168" y="8120"/>
                  </a:lnTo>
                  <a:cubicBezTo>
                    <a:pt x="8168" y="8215"/>
                    <a:pt x="8239" y="8287"/>
                    <a:pt x="8334" y="8287"/>
                  </a:cubicBezTo>
                  <a:cubicBezTo>
                    <a:pt x="8418" y="8287"/>
                    <a:pt x="8501" y="8215"/>
                    <a:pt x="8501" y="8120"/>
                  </a:cubicBezTo>
                  <a:lnTo>
                    <a:pt x="8501" y="7037"/>
                  </a:lnTo>
                  <a:cubicBezTo>
                    <a:pt x="8501" y="6834"/>
                    <a:pt x="8418" y="6656"/>
                    <a:pt x="8299" y="6501"/>
                  </a:cubicBezTo>
                  <a:lnTo>
                    <a:pt x="8537" y="6382"/>
                  </a:lnTo>
                  <a:lnTo>
                    <a:pt x="8715" y="6560"/>
                  </a:lnTo>
                  <a:cubicBezTo>
                    <a:pt x="8858" y="6679"/>
                    <a:pt x="9013" y="6739"/>
                    <a:pt x="9180" y="6739"/>
                  </a:cubicBezTo>
                  <a:cubicBezTo>
                    <a:pt x="9346" y="6739"/>
                    <a:pt x="9513" y="6679"/>
                    <a:pt x="9644" y="6560"/>
                  </a:cubicBezTo>
                  <a:lnTo>
                    <a:pt x="9823" y="6382"/>
                  </a:lnTo>
                  <a:lnTo>
                    <a:pt x="10358" y="6656"/>
                  </a:lnTo>
                  <a:cubicBezTo>
                    <a:pt x="10478" y="6715"/>
                    <a:pt x="10549" y="6834"/>
                    <a:pt x="10549" y="6965"/>
                  </a:cubicBezTo>
                  <a:lnTo>
                    <a:pt x="10549" y="8144"/>
                  </a:lnTo>
                  <a:cubicBezTo>
                    <a:pt x="10549" y="8227"/>
                    <a:pt x="10620" y="8299"/>
                    <a:pt x="10716" y="8299"/>
                  </a:cubicBezTo>
                  <a:cubicBezTo>
                    <a:pt x="10799" y="8299"/>
                    <a:pt x="10882" y="8227"/>
                    <a:pt x="10882" y="8144"/>
                  </a:cubicBezTo>
                  <a:lnTo>
                    <a:pt x="10882" y="6965"/>
                  </a:lnTo>
                  <a:cubicBezTo>
                    <a:pt x="10823" y="6703"/>
                    <a:pt x="10692" y="6477"/>
                    <a:pt x="10466" y="6358"/>
                  </a:cubicBezTo>
                  <a:lnTo>
                    <a:pt x="9823" y="6025"/>
                  </a:lnTo>
                  <a:lnTo>
                    <a:pt x="9823" y="6013"/>
                  </a:lnTo>
                  <a:lnTo>
                    <a:pt x="9823" y="5691"/>
                  </a:lnTo>
                  <a:cubicBezTo>
                    <a:pt x="10097" y="5501"/>
                    <a:pt x="10275" y="5227"/>
                    <a:pt x="10311" y="4882"/>
                  </a:cubicBezTo>
                  <a:cubicBezTo>
                    <a:pt x="10430" y="4679"/>
                    <a:pt x="10489" y="4453"/>
                    <a:pt x="10489" y="4215"/>
                  </a:cubicBezTo>
                  <a:cubicBezTo>
                    <a:pt x="10489" y="3786"/>
                    <a:pt x="10287" y="3381"/>
                    <a:pt x="9954" y="3143"/>
                  </a:cubicBezTo>
                  <a:cubicBezTo>
                    <a:pt x="9977" y="3084"/>
                    <a:pt x="9989" y="3012"/>
                    <a:pt x="9989" y="2953"/>
                  </a:cubicBezTo>
                  <a:cubicBezTo>
                    <a:pt x="9989" y="2536"/>
                    <a:pt x="9620" y="2191"/>
                    <a:pt x="9156" y="2191"/>
                  </a:cubicBezTo>
                  <a:cubicBezTo>
                    <a:pt x="8692" y="2191"/>
                    <a:pt x="8323" y="2524"/>
                    <a:pt x="8323" y="2953"/>
                  </a:cubicBezTo>
                  <a:cubicBezTo>
                    <a:pt x="8323" y="3024"/>
                    <a:pt x="8334" y="3084"/>
                    <a:pt x="8346" y="3143"/>
                  </a:cubicBezTo>
                  <a:cubicBezTo>
                    <a:pt x="8156" y="3286"/>
                    <a:pt x="8013" y="3477"/>
                    <a:pt x="7906" y="3715"/>
                  </a:cubicBezTo>
                  <a:cubicBezTo>
                    <a:pt x="7858" y="3334"/>
                    <a:pt x="7834" y="2869"/>
                    <a:pt x="7787" y="2346"/>
                  </a:cubicBezTo>
                  <a:cubicBezTo>
                    <a:pt x="7739" y="1655"/>
                    <a:pt x="7489" y="1060"/>
                    <a:pt x="7060" y="643"/>
                  </a:cubicBezTo>
                  <a:cubicBezTo>
                    <a:pt x="6644" y="226"/>
                    <a:pt x="6072" y="0"/>
                    <a:pt x="5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62"/>
            <p:cNvSpPr/>
            <p:nvPr/>
          </p:nvSpPr>
          <p:spPr>
            <a:xfrm>
              <a:off x="6089408" y="3637503"/>
              <a:ext cx="10662" cy="36029"/>
            </a:xfrm>
            <a:custGeom>
              <a:rect b="b" l="l" r="r" t="t"/>
              <a:pathLst>
                <a:path extrusionOk="0" h="1132" w="335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977"/>
                  </a:lnTo>
                  <a:cubicBezTo>
                    <a:pt x="1" y="1060"/>
                    <a:pt x="72" y="1132"/>
                    <a:pt x="167" y="1132"/>
                  </a:cubicBezTo>
                  <a:cubicBezTo>
                    <a:pt x="251" y="1132"/>
                    <a:pt x="322" y="1060"/>
                    <a:pt x="322" y="977"/>
                  </a:cubicBezTo>
                  <a:lnTo>
                    <a:pt x="322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" name="Google Shape;502;p62"/>
          <p:cNvSpPr txBox="1"/>
          <p:nvPr>
            <p:ph idx="6" type="title"/>
          </p:nvPr>
        </p:nvSpPr>
        <p:spPr>
          <a:xfrm>
            <a:off x="715050" y="347000"/>
            <a:ext cx="7713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accent1"/>
                </a:solidFill>
              </a:rPr>
              <a:t>AXE D'AMELIORATION</a:t>
            </a:r>
            <a:endParaRPr b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3"/>
          <p:cNvSpPr txBox="1"/>
          <p:nvPr>
            <p:ph idx="6" type="title"/>
          </p:nvPr>
        </p:nvSpPr>
        <p:spPr>
          <a:xfrm>
            <a:off x="720000" y="400897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DataCaisse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7"/>
          <p:cNvSpPr txBox="1"/>
          <p:nvPr>
            <p:ph type="ctrTitle"/>
          </p:nvPr>
        </p:nvSpPr>
        <p:spPr>
          <a:xfrm>
            <a:off x="1669825" y="1543650"/>
            <a:ext cx="5804400" cy="18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TOYS &amp;</a:t>
            </a:r>
            <a:endParaRPr sz="5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accent1"/>
                </a:solidFill>
              </a:rPr>
              <a:t>MODELS</a:t>
            </a:r>
            <a:endParaRPr sz="54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900"/>
          </a:p>
        </p:txBody>
      </p:sp>
      <p:sp>
        <p:nvSpPr>
          <p:cNvPr id="345" name="Google Shape;345;p47"/>
          <p:cNvSpPr txBox="1"/>
          <p:nvPr>
            <p:ph idx="1" type="subTitle"/>
          </p:nvPr>
        </p:nvSpPr>
        <p:spPr>
          <a:xfrm>
            <a:off x="2392500" y="3885354"/>
            <a:ext cx="4359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DaTaCaisse.Team</a:t>
            </a:r>
            <a:endParaRPr/>
          </a:p>
        </p:txBody>
      </p:sp>
      <p:cxnSp>
        <p:nvCxnSpPr>
          <p:cNvPr id="346" name="Google Shape;346;p47"/>
          <p:cNvCxnSpPr/>
          <p:nvPr/>
        </p:nvCxnSpPr>
        <p:spPr>
          <a:xfrm>
            <a:off x="2532900" y="3786948"/>
            <a:ext cx="4078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/>
          <p:nvPr>
            <p:ph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SOMMAIRE</a:t>
            </a:r>
            <a:endParaRPr/>
          </a:p>
        </p:txBody>
      </p:sp>
      <p:sp>
        <p:nvSpPr>
          <p:cNvPr id="352" name="Google Shape;352;p48"/>
          <p:cNvSpPr txBox="1"/>
          <p:nvPr>
            <p:ph idx="1" type="body"/>
          </p:nvPr>
        </p:nvSpPr>
        <p:spPr>
          <a:xfrm>
            <a:off x="720000" y="1554150"/>
            <a:ext cx="3364500" cy="30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1/ ENTREPRISE</a:t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2/ MISSIONS</a:t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3/ DEMANDE CLIENT</a:t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4/ AXE </a:t>
            </a: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D'AMELIORATION</a:t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5/ PRESENTATION POWER BI</a:t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53" name="Google Shape;35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550" y="751000"/>
            <a:ext cx="3641500" cy="36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 txBox="1"/>
          <p:nvPr>
            <p:ph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VOTRE ENTREPRISE</a:t>
            </a:r>
            <a:endParaRPr/>
          </a:p>
        </p:txBody>
      </p:sp>
      <p:sp>
        <p:nvSpPr>
          <p:cNvPr id="359" name="Google Shape;359;p49"/>
          <p:cNvSpPr txBox="1"/>
          <p:nvPr>
            <p:ph idx="1" type="body"/>
          </p:nvPr>
        </p:nvSpPr>
        <p:spPr>
          <a:xfrm>
            <a:off x="720000" y="1554150"/>
            <a:ext cx="3364500" cy="30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PRESIDENTE : </a:t>
            </a:r>
            <a:r>
              <a:rPr lang="en" sz="1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Diane Murphy</a:t>
            </a:r>
            <a:endParaRPr sz="1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ENTREPRISE :</a:t>
            </a:r>
            <a:r>
              <a:rPr lang="en" sz="1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siège à  San Francisco, California, USA</a:t>
            </a:r>
            <a:endParaRPr sz="1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BUREAUX  :</a:t>
            </a:r>
            <a:r>
              <a:rPr lang="en" sz="1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San Francisco, Boston, Nyc, Londres, Tokyo, Paris, Sydney</a:t>
            </a:r>
            <a:endParaRPr sz="1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MARCHE</a:t>
            </a:r>
            <a:r>
              <a:rPr lang="en" sz="1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:  vente de maquettes et de modèles réduits</a:t>
            </a:r>
            <a:endParaRPr sz="1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LIGNES DE PRODUITS : </a:t>
            </a:r>
            <a:r>
              <a:rPr lang="en" sz="1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Classic Cars, Motorcycles, Planes, Ships, Trains, Trucks and Buses, Vintage Cars</a:t>
            </a:r>
            <a:endParaRPr sz="1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COLLABORATEURS :</a:t>
            </a:r>
            <a:r>
              <a:rPr lang="en" sz="1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23</a:t>
            </a:r>
            <a:endParaRPr sz="1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0" name="Google Shape;36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550" y="751000"/>
            <a:ext cx="3641500" cy="36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/>
          <p:nvPr>
            <p:ph idx="4294967295"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NOTRE MISSION</a:t>
            </a:r>
            <a:endParaRPr/>
          </a:p>
        </p:txBody>
      </p:sp>
      <p:sp>
        <p:nvSpPr>
          <p:cNvPr id="366" name="Google Shape;366;p50"/>
          <p:cNvSpPr txBox="1"/>
          <p:nvPr>
            <p:ph idx="4294967295" type="body"/>
          </p:nvPr>
        </p:nvSpPr>
        <p:spPr>
          <a:xfrm>
            <a:off x="720000" y="1414125"/>
            <a:ext cx="4504200" cy="27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Char char="-"/>
            </a:pPr>
            <a:r>
              <a:rPr lang="en" sz="1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Analyse base de données fournie par le client</a:t>
            </a:r>
            <a:endParaRPr sz="1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Fournir </a:t>
            </a: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un tableau de bord</a:t>
            </a:r>
            <a:r>
              <a:rPr lang="en" sz="1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regroupant des KPI sur </a:t>
            </a: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4 thèmes principaux : ventes, finances, logistique et ressources humaines.</a:t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67" name="Google Shape;367;p50"/>
          <p:cNvSpPr/>
          <p:nvPr/>
        </p:nvSpPr>
        <p:spPr>
          <a:xfrm>
            <a:off x="5932005" y="535000"/>
            <a:ext cx="4020900" cy="40734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50"/>
          <p:cNvPicPr preferRelativeResize="0"/>
          <p:nvPr/>
        </p:nvPicPr>
        <p:blipFill rotWithShape="1">
          <a:blip r:embed="rId3">
            <a:alphaModFix/>
          </a:blip>
          <a:srcRect b="0" l="18253" r="18253" t="0"/>
          <a:stretch/>
        </p:blipFill>
        <p:spPr>
          <a:xfrm>
            <a:off x="6044636" y="647647"/>
            <a:ext cx="3795600" cy="3848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9" name="Google Shape;369;p50"/>
          <p:cNvSpPr/>
          <p:nvPr/>
        </p:nvSpPr>
        <p:spPr>
          <a:xfrm>
            <a:off x="6034212" y="647458"/>
            <a:ext cx="3795600" cy="3848400"/>
          </a:xfrm>
          <a:prstGeom prst="ellipse">
            <a:avLst/>
          </a:prstGeom>
          <a:solidFill>
            <a:srgbClr val="233294">
              <a:alpha val="30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1"/>
          <p:cNvSpPr txBox="1"/>
          <p:nvPr>
            <p:ph type="title"/>
          </p:nvPr>
        </p:nvSpPr>
        <p:spPr>
          <a:xfrm>
            <a:off x="715100" y="535000"/>
            <a:ext cx="771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NOTRE </a:t>
            </a:r>
            <a:r>
              <a:rPr lang="en">
                <a:solidFill>
                  <a:schemeClr val="accent1"/>
                </a:solidFill>
              </a:rPr>
              <a:t>PROCÉDÉ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375" name="Google Shape;375;p51"/>
          <p:cNvGrpSpPr/>
          <p:nvPr/>
        </p:nvGrpSpPr>
        <p:grpSpPr>
          <a:xfrm>
            <a:off x="190710" y="1771049"/>
            <a:ext cx="8728121" cy="2044342"/>
            <a:chOff x="1247650" y="2075423"/>
            <a:chExt cx="6648477" cy="1557238"/>
          </a:xfrm>
        </p:grpSpPr>
        <p:sp>
          <p:nvSpPr>
            <p:cNvPr id="376" name="Google Shape;376;p51"/>
            <p:cNvSpPr/>
            <p:nvPr/>
          </p:nvSpPr>
          <p:spPr>
            <a:xfrm>
              <a:off x="6633862" y="2075423"/>
              <a:ext cx="953444" cy="825696"/>
            </a:xfrm>
            <a:custGeom>
              <a:rect b="b" l="l" r="r" t="t"/>
              <a:pathLst>
                <a:path extrusionOk="0" h="50027" w="57767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cap="flat" cmpd="sng" w="38100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400" spcFirstLastPara="1" rIns="219450" wrap="square" tIns="749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1"/>
            <p:cNvSpPr/>
            <p:nvPr/>
          </p:nvSpPr>
          <p:spPr>
            <a:xfrm>
              <a:off x="5359252" y="2806965"/>
              <a:ext cx="953461" cy="825696"/>
            </a:xfrm>
            <a:custGeom>
              <a:rect b="b" l="l" r="r" t="t"/>
              <a:pathLst>
                <a:path extrusionOk="0" h="50027" w="57768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cap="flat" cmpd="sng" w="38100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400" spcFirstLastPara="1" rIns="219450" wrap="square" tIns="749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1"/>
            <p:cNvSpPr/>
            <p:nvPr/>
          </p:nvSpPr>
          <p:spPr>
            <a:xfrm>
              <a:off x="1601478" y="2075425"/>
              <a:ext cx="953316" cy="825696"/>
            </a:xfrm>
            <a:custGeom>
              <a:rect b="b" l="l" r="r" t="t"/>
              <a:pathLst>
                <a:path extrusionOk="0" h="50027" w="57768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cap="flat" cmpd="sng" w="38100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400" spcFirstLastPara="1" rIns="219450" wrap="square" tIns="749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1"/>
            <p:cNvSpPr/>
            <p:nvPr/>
          </p:nvSpPr>
          <p:spPr>
            <a:xfrm>
              <a:off x="2857827" y="2807112"/>
              <a:ext cx="953370" cy="825320"/>
            </a:xfrm>
            <a:custGeom>
              <a:rect b="b" l="l" r="r" t="t"/>
              <a:pathLst>
                <a:path extrusionOk="0" h="50027" w="5778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cap="flat" cmpd="sng" w="38100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400" spcFirstLastPara="1" rIns="219450" wrap="square" tIns="749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1"/>
            <p:cNvSpPr/>
            <p:nvPr/>
          </p:nvSpPr>
          <p:spPr>
            <a:xfrm>
              <a:off x="4097386" y="2075425"/>
              <a:ext cx="953444" cy="825696"/>
            </a:xfrm>
            <a:custGeom>
              <a:rect b="b" l="l" r="r" t="t"/>
              <a:pathLst>
                <a:path extrusionOk="0" h="50027" w="57767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cap="flat" cmpd="sng" w="38100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400" spcFirstLastPara="1" rIns="219450" wrap="square" tIns="749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1"/>
            <p:cNvSpPr/>
            <p:nvPr/>
          </p:nvSpPr>
          <p:spPr>
            <a:xfrm>
              <a:off x="1247650" y="2490334"/>
              <a:ext cx="6648477" cy="729445"/>
            </a:xfrm>
            <a:custGeom>
              <a:rect b="b" l="l" r="r" t="t"/>
              <a:pathLst>
                <a:path extrusionOk="0" fill="none" h="31310" w="285373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cap="flat" cmpd="sng" w="38100">
              <a:solidFill>
                <a:srgbClr val="869FB2"/>
              </a:solidFill>
              <a:prstDash val="solid"/>
              <a:miter lim="13007"/>
              <a:headEnd len="sm" w="sm" type="none"/>
              <a:tailEnd len="sm" w="sm" type="none"/>
            </a:ln>
          </p:spPr>
          <p:txBody>
            <a:bodyPr anchorCtr="0" anchor="ctr" bIns="91425" lIns="914400" spcFirstLastPara="1" rIns="219450" wrap="square" tIns="749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" name="Google Shape;382;p51"/>
          <p:cNvSpPr txBox="1"/>
          <p:nvPr/>
        </p:nvSpPr>
        <p:spPr>
          <a:xfrm>
            <a:off x="438675" y="2059450"/>
            <a:ext cx="172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Rencontre 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83" name="Google Shape;383;p51"/>
          <p:cNvSpPr txBox="1"/>
          <p:nvPr/>
        </p:nvSpPr>
        <p:spPr>
          <a:xfrm>
            <a:off x="2032700" y="2918225"/>
            <a:ext cx="172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Lecture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BDD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MySql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84" name="Google Shape;384;p51"/>
          <p:cNvSpPr txBox="1"/>
          <p:nvPr/>
        </p:nvSpPr>
        <p:spPr>
          <a:xfrm>
            <a:off x="3709100" y="2003825"/>
            <a:ext cx="172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Requêtes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MySql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85" name="Google Shape;385;p51"/>
          <p:cNvSpPr txBox="1"/>
          <p:nvPr/>
        </p:nvSpPr>
        <p:spPr>
          <a:xfrm>
            <a:off x="5391525" y="2994425"/>
            <a:ext cx="172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Modelisation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Power Bi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86" name="Google Shape;386;p51"/>
          <p:cNvSpPr txBox="1"/>
          <p:nvPr/>
        </p:nvSpPr>
        <p:spPr>
          <a:xfrm>
            <a:off x="7055725" y="2080025"/>
            <a:ext cx="172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Présentation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2"/>
          <p:cNvSpPr txBox="1"/>
          <p:nvPr>
            <p:ph idx="4294967295" type="title"/>
          </p:nvPr>
        </p:nvSpPr>
        <p:spPr>
          <a:xfrm>
            <a:off x="1977400" y="1009238"/>
            <a:ext cx="4738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PROPOSITIONS </a:t>
            </a:r>
            <a:r>
              <a:rPr lang="en">
                <a:solidFill>
                  <a:schemeClr val="accent1"/>
                </a:solidFill>
              </a:rPr>
              <a:t>DASHBOARD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392" name="Google Shape;392;p52"/>
          <p:cNvGrpSpPr/>
          <p:nvPr/>
        </p:nvGrpSpPr>
        <p:grpSpPr>
          <a:xfrm>
            <a:off x="4071619" y="389962"/>
            <a:ext cx="550062" cy="502003"/>
            <a:chOff x="1958520" y="2302574"/>
            <a:chExt cx="359213" cy="327807"/>
          </a:xfrm>
        </p:grpSpPr>
        <p:sp>
          <p:nvSpPr>
            <p:cNvPr id="393" name="Google Shape;393;p52"/>
            <p:cNvSpPr/>
            <p:nvPr/>
          </p:nvSpPr>
          <p:spPr>
            <a:xfrm>
              <a:off x="1958520" y="2302574"/>
              <a:ext cx="359213" cy="327807"/>
            </a:xfrm>
            <a:custGeom>
              <a:rect b="b" l="l" r="r" t="t"/>
              <a:pathLst>
                <a:path extrusionOk="0" h="10323" w="11312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2"/>
            <p:cNvSpPr/>
            <p:nvPr/>
          </p:nvSpPr>
          <p:spPr>
            <a:xfrm>
              <a:off x="1986877" y="2331313"/>
              <a:ext cx="302117" cy="184909"/>
            </a:xfrm>
            <a:custGeom>
              <a:rect b="b" l="l" r="r" t="t"/>
              <a:pathLst>
                <a:path extrusionOk="0" h="5823" w="9514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2"/>
            <p:cNvSpPr/>
            <p:nvPr/>
          </p:nvSpPr>
          <p:spPr>
            <a:xfrm>
              <a:off x="2131521" y="2526701"/>
              <a:ext cx="11908" cy="10638"/>
            </a:xfrm>
            <a:custGeom>
              <a:rect b="b" l="l" r="r" t="t"/>
              <a:pathLst>
                <a:path extrusionOk="0" h="335" w="375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96" name="Google Shape;396;p52"/>
          <p:cNvCxnSpPr/>
          <p:nvPr/>
        </p:nvCxnSpPr>
        <p:spPr>
          <a:xfrm>
            <a:off x="4135750" y="1654200"/>
            <a:ext cx="421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7" name="Google Shape;397;p52"/>
          <p:cNvSpPr txBox="1"/>
          <p:nvPr/>
        </p:nvSpPr>
        <p:spPr>
          <a:xfrm>
            <a:off x="1516450" y="2602175"/>
            <a:ext cx="56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Rapport Dashboard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8" name="Google Shape;398;p52"/>
          <p:cNvSpPr txBox="1"/>
          <p:nvPr/>
        </p:nvSpPr>
        <p:spPr>
          <a:xfrm>
            <a:off x="1668850" y="3353150"/>
            <a:ext cx="56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475" y="674325"/>
            <a:ext cx="6439051" cy="35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3"/>
          <p:cNvSpPr txBox="1"/>
          <p:nvPr/>
        </p:nvSpPr>
        <p:spPr>
          <a:xfrm>
            <a:off x="1551475" y="4401475"/>
            <a:ext cx="62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Création d’un dashboard commun à tous les services de l’entreprise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4"/>
          <p:cNvSpPr txBox="1"/>
          <p:nvPr>
            <p:ph type="title"/>
          </p:nvPr>
        </p:nvSpPr>
        <p:spPr>
          <a:xfrm>
            <a:off x="715100" y="343700"/>
            <a:ext cx="771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Proposition d’une vue d’ensemble</a:t>
            </a:r>
            <a:endParaRPr/>
          </a:p>
        </p:txBody>
      </p:sp>
      <p:pic>
        <p:nvPicPr>
          <p:cNvPr id="410" name="Google Shape;4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00" y="1068800"/>
            <a:ext cx="6983244" cy="37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4"/>
          <p:cNvSpPr txBox="1"/>
          <p:nvPr/>
        </p:nvSpPr>
        <p:spPr>
          <a:xfrm>
            <a:off x="7268350" y="1062425"/>
            <a:ext cx="1770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Permettant de </a:t>
            </a:r>
            <a:r>
              <a:rPr lang="en">
                <a:latin typeface="Quicksand"/>
                <a:ea typeface="Quicksand"/>
                <a:cs typeface="Quicksand"/>
                <a:sym typeface="Quicksand"/>
              </a:rPr>
              <a:t>visualiser les</a:t>
            </a:r>
            <a:r>
              <a:rPr lang="en">
                <a:latin typeface="Quicksand"/>
                <a:ea typeface="Quicksand"/>
                <a:cs typeface="Quicksand"/>
                <a:sym typeface="Quicksand"/>
              </a:rPr>
              <a:t> CA, les Ca par Bureau, les Top Produits Vente, les meilleurs Vendeurs, les CA par semaine Iso, et </a:t>
            </a:r>
            <a:r>
              <a:rPr lang="en">
                <a:latin typeface="Quicksand"/>
                <a:ea typeface="Quicksand"/>
                <a:cs typeface="Quicksand"/>
                <a:sym typeface="Quicksand"/>
              </a:rPr>
              <a:t>l'évolution</a:t>
            </a:r>
            <a:r>
              <a:rPr lang="en">
                <a:latin typeface="Quicksand"/>
                <a:ea typeface="Quicksand"/>
                <a:cs typeface="Quicksand"/>
                <a:sym typeface="Quicksand"/>
              </a:rPr>
              <a:t> du CA à N-1 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Tout est interactif et filtrable par bureau, pays client, année ou mois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ist Aesthetics Business Plan by Slidesgo">
  <a:themeElements>
    <a:clrScheme name="Simple Light">
      <a:dk1>
        <a:srgbClr val="01083A"/>
      </a:dk1>
      <a:lt1>
        <a:srgbClr val="E5E8FF"/>
      </a:lt1>
      <a:dk2>
        <a:srgbClr val="B9C2FF"/>
      </a:dk2>
      <a:lt2>
        <a:srgbClr val="97A4FF"/>
      </a:lt2>
      <a:accent1>
        <a:srgbClr val="2332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108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